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08E84EB-19BF-4350-8B33-70021058BB77}">
  <a:tblStyle styleId="{108E84EB-19BF-4350-8B33-70021058BB7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2" Type="http://schemas.openxmlformats.org/officeDocument/2006/relationships/slide" Target="slides/slide6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c4e3aa4a4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c4e3aa4a4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8c4e3aa4a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8c4e3aa4a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8c4e3aa51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8c4e3aa51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8c4e3aa51d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8c4e3aa51d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43d3d063a6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43d3d063a6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>
          <a:blip r:embed="rId3">
            <a:alphaModFix amt="3000"/>
          </a:blip>
          <a:stretch>
            <a:fillRect/>
          </a:stretch>
        </p:blipFill>
        <p:spPr>
          <a:xfrm>
            <a:off x="3438275" y="-1132925"/>
            <a:ext cx="8467977" cy="846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type="title"/>
          </p:nvPr>
        </p:nvSpPr>
        <p:spPr>
          <a:xfrm>
            <a:off x="497750" y="601750"/>
            <a:ext cx="8646300" cy="127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</a:rPr>
              <a:t>Spot the</a:t>
            </a:r>
            <a:r>
              <a:rPr lang="en"/>
              <a:t> difference</a:t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I can describe ways that some people can be unkind online.</a:t>
            </a:r>
            <a:endParaRPr sz="1600"/>
          </a:p>
        </p:txBody>
      </p:sp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3675" y="1838325"/>
            <a:ext cx="3514726" cy="3514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/>
          <p:nvPr/>
        </p:nvSpPr>
        <p:spPr>
          <a:xfrm>
            <a:off x="1541250" y="2947300"/>
            <a:ext cx="7234500" cy="15525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4B4B4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8"/>
          <p:cNvSpPr/>
          <p:nvPr/>
        </p:nvSpPr>
        <p:spPr>
          <a:xfrm>
            <a:off x="1007850" y="1300525"/>
            <a:ext cx="7234500" cy="15525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004BC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8"/>
          <p:cNvSpPr txBox="1"/>
          <p:nvPr>
            <p:ph idx="1" type="body"/>
          </p:nvPr>
        </p:nvSpPr>
        <p:spPr>
          <a:xfrm>
            <a:off x="5478075" y="1669850"/>
            <a:ext cx="2584800" cy="98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being </a:t>
            </a:r>
            <a:r>
              <a:rPr b="1" lang="en" sz="1600">
                <a:solidFill>
                  <a:srgbClr val="004BC8"/>
                </a:solidFill>
              </a:rPr>
              <a:t>mean</a:t>
            </a:r>
            <a:r>
              <a:rPr lang="en" sz="1600"/>
              <a:t> on games, social media, the internet and through a device.</a:t>
            </a:r>
            <a:r>
              <a:rPr b="1" lang="en" sz="1600"/>
              <a:t> </a:t>
            </a:r>
            <a:endParaRPr b="1" sz="1600"/>
          </a:p>
        </p:txBody>
      </p:sp>
      <p:pic>
        <p:nvPicPr>
          <p:cNvPr id="40" name="Google Shape;40;p8"/>
          <p:cNvPicPr preferRelativeResize="0"/>
          <p:nvPr/>
        </p:nvPicPr>
        <p:blipFill rotWithShape="1">
          <a:blip r:embed="rId3">
            <a:alphaModFix/>
          </a:blip>
          <a:srcRect b="14873" l="13057" r="13585" t="14534"/>
          <a:stretch/>
        </p:blipFill>
        <p:spPr>
          <a:xfrm>
            <a:off x="1227925" y="1430788"/>
            <a:ext cx="1264102" cy="121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8"/>
          <p:cNvPicPr preferRelativeResize="0"/>
          <p:nvPr/>
        </p:nvPicPr>
        <p:blipFill rotWithShape="1">
          <a:blip r:embed="rId4">
            <a:alphaModFix/>
          </a:blip>
          <a:srcRect b="22076" l="14194" r="13529" t="24547"/>
          <a:stretch/>
        </p:blipFill>
        <p:spPr>
          <a:xfrm>
            <a:off x="1697625" y="3159287"/>
            <a:ext cx="1527989" cy="1128523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8"/>
          <p:cNvSpPr txBox="1"/>
          <p:nvPr>
            <p:ph type="title"/>
          </p:nvPr>
        </p:nvSpPr>
        <p:spPr>
          <a:xfrm>
            <a:off x="493800" y="478200"/>
            <a:ext cx="8650200" cy="76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Being unkind</a:t>
            </a:r>
            <a:endParaRPr/>
          </a:p>
        </p:txBody>
      </p:sp>
      <p:sp>
        <p:nvSpPr>
          <p:cNvPr id="43" name="Google Shape;43;p8"/>
          <p:cNvSpPr txBox="1"/>
          <p:nvPr/>
        </p:nvSpPr>
        <p:spPr>
          <a:xfrm>
            <a:off x="2534300" y="1738838"/>
            <a:ext cx="3000000" cy="8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‘Unkind online’</a:t>
            </a:r>
            <a:endParaRPr b="1" sz="27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is…</a:t>
            </a:r>
            <a:endParaRPr sz="16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152400" y="1524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is… </a:t>
            </a:r>
            <a:endParaRPr/>
          </a:p>
        </p:txBody>
      </p:sp>
      <p:sp>
        <p:nvSpPr>
          <p:cNvPr id="45" name="Google Shape;45;p8"/>
          <p:cNvSpPr txBox="1"/>
          <p:nvPr>
            <p:ph idx="1" type="body"/>
          </p:nvPr>
        </p:nvSpPr>
        <p:spPr>
          <a:xfrm>
            <a:off x="6011475" y="3231250"/>
            <a:ext cx="2584800" cy="98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being </a:t>
            </a:r>
            <a:r>
              <a:rPr b="1" lang="en" sz="1600">
                <a:solidFill>
                  <a:srgbClr val="004BC8"/>
                </a:solidFill>
              </a:rPr>
              <a:t>mean</a:t>
            </a:r>
            <a:r>
              <a:rPr lang="en" sz="1600"/>
              <a:t> </a:t>
            </a:r>
            <a:r>
              <a:rPr lang="en" sz="1600"/>
              <a:t>in person through words or actions.</a:t>
            </a:r>
            <a:endParaRPr b="1" sz="1600"/>
          </a:p>
        </p:txBody>
      </p:sp>
      <p:sp>
        <p:nvSpPr>
          <p:cNvPr id="46" name="Google Shape;46;p8"/>
          <p:cNvSpPr txBox="1"/>
          <p:nvPr/>
        </p:nvSpPr>
        <p:spPr>
          <a:xfrm>
            <a:off x="3108250" y="3092488"/>
            <a:ext cx="30000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‘Unkind face-to-face’</a:t>
            </a:r>
            <a:endParaRPr b="1" sz="27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is…</a:t>
            </a:r>
            <a:endParaRPr sz="16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type="title"/>
          </p:nvPr>
        </p:nvSpPr>
        <p:spPr>
          <a:xfrm>
            <a:off x="493800" y="478200"/>
            <a:ext cx="8650200" cy="76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Spot the difference</a:t>
            </a:r>
            <a:endParaRPr/>
          </a:p>
        </p:txBody>
      </p:sp>
      <p:sp>
        <p:nvSpPr>
          <p:cNvPr id="52" name="Google Shape;52;p9"/>
          <p:cNvSpPr txBox="1"/>
          <p:nvPr/>
        </p:nvSpPr>
        <p:spPr>
          <a:xfrm rot="-162641">
            <a:off x="709743" y="2036305"/>
            <a:ext cx="2512011" cy="383523"/>
          </a:xfrm>
          <a:prstGeom prst="rect">
            <a:avLst/>
          </a:prstGeom>
          <a:noFill/>
          <a:ln cap="flat" cmpd="sng" w="19050">
            <a:solidFill>
              <a:srgbClr val="4B4B4B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Saying mean words after class</a:t>
            </a:r>
            <a:endParaRPr b="1" sz="1100">
              <a:solidFill>
                <a:srgbClr val="004BC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/>
          </a:p>
        </p:txBody>
      </p:sp>
      <p:sp>
        <p:nvSpPr>
          <p:cNvPr id="53" name="Google Shape;53;p9"/>
          <p:cNvSpPr txBox="1"/>
          <p:nvPr/>
        </p:nvSpPr>
        <p:spPr>
          <a:xfrm>
            <a:off x="1285764" y="2611894"/>
            <a:ext cx="2240100" cy="485700"/>
          </a:xfrm>
          <a:prstGeom prst="rect">
            <a:avLst/>
          </a:prstGeom>
          <a:noFill/>
          <a:ln cap="flat" cmpd="sng" w="19050">
            <a:solidFill>
              <a:srgbClr val="4B4B4B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Leaving out someone in an online game</a:t>
            </a:r>
            <a:endParaRPr b="1" sz="1100">
              <a:solidFill>
                <a:srgbClr val="004BC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/>
          </a:p>
        </p:txBody>
      </p:sp>
      <p:sp>
        <p:nvSpPr>
          <p:cNvPr id="54" name="Google Shape;54;p9"/>
          <p:cNvSpPr txBox="1"/>
          <p:nvPr/>
        </p:nvSpPr>
        <p:spPr>
          <a:xfrm rot="180095">
            <a:off x="974718" y="1373608"/>
            <a:ext cx="2177087" cy="383627"/>
          </a:xfrm>
          <a:prstGeom prst="rect">
            <a:avLst/>
          </a:prstGeom>
          <a:noFill/>
          <a:ln cap="flat" cmpd="sng" w="19050">
            <a:solidFill>
              <a:srgbClr val="4B4B4B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Mean texts</a:t>
            </a:r>
            <a:r>
              <a:rPr lang="en" sz="11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5" name="Google Shape;55;p9"/>
          <p:cNvSpPr txBox="1"/>
          <p:nvPr/>
        </p:nvSpPr>
        <p:spPr>
          <a:xfrm rot="-193905">
            <a:off x="1055429" y="3397621"/>
            <a:ext cx="2240363" cy="383409"/>
          </a:xfrm>
          <a:prstGeom prst="rect">
            <a:avLst/>
          </a:prstGeom>
          <a:noFill/>
          <a:ln cap="flat" cmpd="sng" w="19050">
            <a:solidFill>
              <a:srgbClr val="4B4B4B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Kicking someone</a:t>
            </a:r>
            <a:r>
              <a:rPr lang="en" sz="1100">
                <a:solidFill>
                  <a:schemeClr val="dk1"/>
                </a:solidFill>
              </a:rPr>
              <a:t>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/>
          </a:p>
        </p:txBody>
      </p:sp>
      <p:sp>
        <p:nvSpPr>
          <p:cNvPr id="56" name="Google Shape;56;p9"/>
          <p:cNvSpPr txBox="1"/>
          <p:nvPr/>
        </p:nvSpPr>
        <p:spPr>
          <a:xfrm rot="268689">
            <a:off x="977739" y="4167910"/>
            <a:ext cx="2240038" cy="383376"/>
          </a:xfrm>
          <a:prstGeom prst="rect">
            <a:avLst/>
          </a:prstGeom>
          <a:noFill/>
          <a:ln cap="flat" cmpd="sng" w="19050">
            <a:solidFill>
              <a:srgbClr val="4B4B4B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Sending mean images</a:t>
            </a:r>
            <a:r>
              <a:rPr lang="en" sz="1100">
                <a:solidFill>
                  <a:schemeClr val="dk1"/>
                </a:solidFill>
              </a:rPr>
              <a:t>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/>
          </a:p>
        </p:txBody>
      </p:sp>
      <p:pic>
        <p:nvPicPr>
          <p:cNvPr id="57" name="Google Shape;57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89304">
            <a:off x="5398566" y="1269427"/>
            <a:ext cx="3544991" cy="1853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239008">
            <a:off x="4225636" y="2977648"/>
            <a:ext cx="3456003" cy="17946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Did you get it right?</a:t>
            </a:r>
            <a:r>
              <a:rPr lang="en"/>
              <a:t> </a:t>
            </a:r>
            <a:endParaRPr/>
          </a:p>
        </p:txBody>
      </p:sp>
      <p:graphicFrame>
        <p:nvGraphicFramePr>
          <p:cNvPr id="64" name="Google Shape;64;p10"/>
          <p:cNvGraphicFramePr/>
          <p:nvPr/>
        </p:nvGraphicFramePr>
        <p:xfrm>
          <a:off x="2862475" y="14393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{108E84EB-19BF-4350-8B33-70021058BB77}</a:tableStyleId>
              </a:tblPr>
              <a:tblGrid>
                <a:gridCol w="3912825"/>
              </a:tblGrid>
              <a:tr h="6395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700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Unkind online</a:t>
                      </a:r>
                      <a:r>
                        <a:rPr b="1" lang="en" sz="2700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4BC8"/>
                    </a:solidFill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Mean texts 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Being nasty on an online game 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3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Leaving out someone in an online game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Sending mean images 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Sending mean videos  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65" name="Google Shape;65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8175" y="1780193"/>
            <a:ext cx="2181500" cy="218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81375" y="1780193"/>
            <a:ext cx="2181500" cy="218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Did you get it right?</a:t>
            </a:r>
            <a:r>
              <a:rPr lang="en"/>
              <a:t> </a:t>
            </a:r>
            <a:endParaRPr/>
          </a:p>
        </p:txBody>
      </p:sp>
      <p:graphicFrame>
        <p:nvGraphicFramePr>
          <p:cNvPr id="72" name="Google Shape;72;p11"/>
          <p:cNvGraphicFramePr/>
          <p:nvPr/>
        </p:nvGraphicFramePr>
        <p:xfrm>
          <a:off x="2804563" y="17236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{108E84EB-19BF-4350-8B33-70021058BB77}</a:tableStyleId>
              </a:tblPr>
              <a:tblGrid>
                <a:gridCol w="4028650"/>
              </a:tblGrid>
              <a:tr h="6395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700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Unkind face-to-face </a:t>
                      </a:r>
                      <a:endParaRPr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4BC8"/>
                    </a:solidFill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Leaving someone out of your football game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Saying mean words after class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3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Kicking someone 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Pushing someone over in the playground</a:t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 anchor="ctr">
                    <a:lnL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004BC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3" name="Google Shape;73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65950" y="1723675"/>
            <a:ext cx="2452475" cy="245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800" y="1723675"/>
            <a:ext cx="2452475" cy="245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/>
          <p:nvPr/>
        </p:nvSpPr>
        <p:spPr>
          <a:xfrm>
            <a:off x="2142900" y="1384350"/>
            <a:ext cx="5352000" cy="2797800"/>
          </a:xfrm>
          <a:prstGeom prst="cloudCallout">
            <a:avLst>
              <a:gd fmla="val -51407" name="adj1"/>
              <a:gd fmla="val 65936" name="adj2"/>
            </a:avLst>
          </a:prstGeom>
          <a:noFill/>
          <a:ln cap="flat" cmpd="sng" w="38100">
            <a:solidFill>
              <a:srgbClr val="004BC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2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Being unkind online</a:t>
            </a:r>
            <a:r>
              <a:rPr lang="en"/>
              <a:t> </a:t>
            </a:r>
            <a:endParaRPr/>
          </a:p>
        </p:txBody>
      </p:sp>
      <p:sp>
        <p:nvSpPr>
          <p:cNvPr id="81" name="Google Shape;81;p12"/>
          <p:cNvSpPr txBox="1"/>
          <p:nvPr>
            <p:ph idx="1" type="body"/>
          </p:nvPr>
        </p:nvSpPr>
        <p:spPr>
          <a:xfrm>
            <a:off x="2631600" y="2000900"/>
            <a:ext cx="4374600" cy="150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Can you think of any more ways that someone might be </a:t>
            </a:r>
            <a:r>
              <a:rPr lang="en" sz="2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unkind online</a:t>
            </a:r>
            <a:r>
              <a:rPr lang="en" sz="2400"/>
              <a:t>?</a:t>
            </a:r>
            <a:r>
              <a:rPr b="1" lang="en" sz="1600"/>
              <a:t> </a:t>
            </a:r>
            <a:endParaRPr b="1" sz="1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