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3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78D41A6-8569-4BAF-BE06-31D41FB2E743}">
  <a:tblStyle styleId="{A78D41A6-8569-4BAF-BE06-31D41FB2E74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808" orient="horz"/>
        <p:guide pos="2880"/>
        <p:guide pos="279" orient="horz"/>
        <p:guide pos="379" orient="horz"/>
        <p:guide pos="290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g5c7c6567b4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" name="Google Shape;36;g5c7c6567b4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g5d582dc589_1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" name="Google Shape;42;g5d582dc589_1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5c7c6567b4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" name="Google Shape;48;g5c7c6567b4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5d582dc589_1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5d582dc589_1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5c83e7626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5c83e7626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582dc589_1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582dc589_1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FE8B2C"/>
              </a:buClr>
              <a:buSzPts val="6000"/>
              <a:buFont typeface="Proxima Nova Semibold"/>
              <a:buChar char="●"/>
              <a:defRPr sz="6000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  <p:sp>
        <p:nvSpPr>
          <p:cNvPr id="11" name="Google Shape;11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FE8B2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abel/heading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 slide" type="tx">
  <p:cSld name="TITLE_AND_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E8B2C"/>
              </a:buClr>
              <a:buSzPts val="3600"/>
              <a:buFont typeface="Proxima Nova Semibold"/>
              <a:buChar char="●"/>
              <a:defRPr sz="3600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one column">
  <p:cSld name="TITLE_AND_BODY_1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FE8B2C"/>
              </a:buClr>
              <a:buSzPts val="3600"/>
              <a:buFont typeface="Proxima Nova Semibold"/>
              <a:buChar char="●"/>
              <a:defRPr sz="3600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/>
          <p:nvPr>
            <p:ph idx="1" type="body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23" name="Google Shape;23;p6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FE8B2C"/>
              </a:buClr>
              <a:buSzPts val="3600"/>
              <a:buFont typeface="Proxima Nova Semibold"/>
              <a:buChar char="●"/>
              <a:defRPr sz="3600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6"/>
          <p:cNvSpPr txBox="1"/>
          <p:nvPr>
            <p:ph idx="2" type="body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Early Years - 7</a:t>
            </a:r>
            <a:endParaRPr sz="1400">
              <a:solidFill>
                <a:srgbClr val="FE8B2C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7"/>
          <p:cNvPicPr preferRelativeResize="0"/>
          <p:nvPr/>
        </p:nvPicPr>
        <p:blipFill rotWithShape="1">
          <a:blip r:embed="rId3">
            <a:alphaModFix amt="4000"/>
          </a:blip>
          <a:srcRect b="20264" l="15037" r="34602" t="17631"/>
          <a:stretch/>
        </p:blipFill>
        <p:spPr>
          <a:xfrm>
            <a:off x="4973400" y="0"/>
            <a:ext cx="41706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7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Personal or Private?</a:t>
            </a:r>
            <a:endParaRPr/>
          </a:p>
        </p:txBody>
      </p:sp>
      <p:sp>
        <p:nvSpPr>
          <p:cNvPr id="31" name="Google Shape;31;p7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I can identify some simple examples of my personal information (e.g. name, address, birthday, age, location).</a:t>
            </a:r>
            <a:endParaRPr sz="12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I can describe who would be trustworthy to share this information with; I can explain why they are trusted.</a:t>
            </a:r>
            <a:endParaRPr sz="1200"/>
          </a:p>
        </p:txBody>
      </p:sp>
      <p:pic>
        <p:nvPicPr>
          <p:cNvPr id="32" name="Google Shape;32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4875" y="2642300"/>
            <a:ext cx="1967751" cy="1967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74823" y="2642288"/>
            <a:ext cx="1967751" cy="19677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 txBox="1"/>
          <p:nvPr/>
        </p:nvSpPr>
        <p:spPr>
          <a:xfrm>
            <a:off x="493675" y="497775"/>
            <a:ext cx="8650200" cy="129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Personal</a:t>
            </a:r>
            <a:endParaRPr sz="7200">
              <a:solidFill>
                <a:srgbClr val="FE8B2C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39" name="Google Shape;39;p8"/>
          <p:cNvSpPr txBox="1"/>
          <p:nvPr>
            <p:ph idx="1" type="body"/>
          </p:nvPr>
        </p:nvSpPr>
        <p:spPr>
          <a:xfrm>
            <a:off x="493800" y="1723150"/>
            <a:ext cx="8650200" cy="97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What do we mean by personal?</a:t>
            </a:r>
            <a:endParaRPr sz="36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 txBox="1"/>
          <p:nvPr/>
        </p:nvSpPr>
        <p:spPr>
          <a:xfrm>
            <a:off x="493675" y="497775"/>
            <a:ext cx="8650200" cy="129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Information</a:t>
            </a:r>
            <a:endParaRPr sz="7200">
              <a:solidFill>
                <a:srgbClr val="FE8B2C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5" name="Google Shape;45;p9"/>
          <p:cNvSpPr txBox="1"/>
          <p:nvPr>
            <p:ph idx="1" type="body"/>
          </p:nvPr>
        </p:nvSpPr>
        <p:spPr>
          <a:xfrm>
            <a:off x="493800" y="1723150"/>
            <a:ext cx="8650200" cy="97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What is information?</a:t>
            </a:r>
            <a:endParaRPr sz="3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Not Personal Information</a:t>
            </a:r>
            <a:endParaRPr/>
          </a:p>
        </p:txBody>
      </p:sp>
      <p:sp>
        <p:nvSpPr>
          <p:cNvPr id="51" name="Google Shape;51;p10"/>
          <p:cNvSpPr txBox="1"/>
          <p:nvPr/>
        </p:nvSpPr>
        <p:spPr>
          <a:xfrm>
            <a:off x="1204775" y="1573200"/>
            <a:ext cx="4462800" cy="334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Favourite food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Hobbies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Likes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Dislikes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Shoe size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52" name="Google Shape;52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56428" y="3804478"/>
            <a:ext cx="1611150" cy="1611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13325" y="2438325"/>
            <a:ext cx="1611150" cy="1611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Google Shape;54;p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68725" y="3041300"/>
            <a:ext cx="1611150" cy="1611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068725" y="1766175"/>
            <a:ext cx="1611150" cy="1611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099150" y="1126200"/>
            <a:ext cx="1611150" cy="1611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1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Personal information</a:t>
            </a:r>
            <a:endParaRPr/>
          </a:p>
        </p:txBody>
      </p:sp>
      <p:sp>
        <p:nvSpPr>
          <p:cNvPr id="62" name="Google Shape;62;p11"/>
          <p:cNvSpPr txBox="1"/>
          <p:nvPr/>
        </p:nvSpPr>
        <p:spPr>
          <a:xfrm>
            <a:off x="1778625" y="1540975"/>
            <a:ext cx="4462800" cy="334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Name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810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Address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810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Birthday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810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Age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810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2400"/>
              <a:buFont typeface="Open Sans"/>
              <a:buChar char="○"/>
            </a:pPr>
            <a:r>
              <a:rPr lang="en" sz="24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Town </a:t>
            </a:r>
            <a:endParaRPr sz="24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2"/>
          <p:cNvPicPr preferRelativeResize="0"/>
          <p:nvPr/>
        </p:nvPicPr>
        <p:blipFill>
          <a:blip r:embed="rId3">
            <a:alphaModFix amt="66000"/>
          </a:blip>
          <a:stretch>
            <a:fillRect/>
          </a:stretch>
        </p:blipFill>
        <p:spPr>
          <a:xfrm>
            <a:off x="6834125" y="0"/>
            <a:ext cx="2452749" cy="245274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8" name="Google Shape;68;p12"/>
          <p:cNvGraphicFramePr/>
          <p:nvPr/>
        </p:nvGraphicFramePr>
        <p:xfrm>
          <a:off x="660250" y="9450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{A78D41A6-8569-4BAF-BE06-31D41FB2E743}</a:tableStyleId>
              </a:tblPr>
              <a:tblGrid>
                <a:gridCol w="2205650"/>
                <a:gridCol w="2377100"/>
                <a:gridCol w="20342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  <a:latin typeface="Proxima Nova Semibold"/>
                          <a:ea typeface="Proxima Nova Semibold"/>
                          <a:cs typeface="Proxima Nova Semibold"/>
                          <a:sym typeface="Proxima Nova Semibold"/>
                        </a:rPr>
                        <a:t>People who help me</a:t>
                      </a:r>
                      <a:endParaRPr>
                        <a:solidFill>
                          <a:srgbClr val="FFFFFF"/>
                        </a:solidFill>
                        <a:latin typeface="Proxima Nova Semibold"/>
                        <a:ea typeface="Proxima Nova Semibold"/>
                        <a:cs typeface="Proxima Nova Semibold"/>
                        <a:sym typeface="Proxima Nova Semibold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E8B2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  <a:latin typeface="Proxima Nova Semibold"/>
                          <a:ea typeface="Proxima Nova Semibold"/>
                          <a:cs typeface="Proxima Nova Semibold"/>
                          <a:sym typeface="Proxima Nova Semibold"/>
                        </a:rPr>
                        <a:t>People who look after me</a:t>
                      </a:r>
                      <a:endParaRPr>
                        <a:solidFill>
                          <a:srgbClr val="FFFFFF"/>
                        </a:solidFill>
                        <a:latin typeface="Proxima Nova Semibold"/>
                        <a:ea typeface="Proxima Nova Semibold"/>
                        <a:cs typeface="Proxima Nova Semibold"/>
                        <a:sym typeface="Proxima Nova Semibold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E8B2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  <a:latin typeface="Proxima Nova Semibold"/>
                          <a:ea typeface="Proxima Nova Semibold"/>
                          <a:cs typeface="Proxima Nova Semibold"/>
                          <a:sym typeface="Proxima Nova Semibold"/>
                        </a:rPr>
                        <a:t>Information</a:t>
                      </a:r>
                      <a:endParaRPr>
                        <a:solidFill>
                          <a:srgbClr val="FFFFFF"/>
                        </a:solidFill>
                        <a:latin typeface="Proxima Nova Semibold"/>
                        <a:ea typeface="Proxima Nova Semibold"/>
                        <a:cs typeface="Proxima Nova Semibold"/>
                        <a:sym typeface="Proxima Nova Semibold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E8B2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3" name="Google Shape;73;p13"/>
          <p:cNvGraphicFramePr/>
          <p:nvPr/>
        </p:nvGraphicFramePr>
        <p:xfrm>
          <a:off x="660250" y="9450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{A78D41A6-8569-4BAF-BE06-31D41FB2E743}</a:tableStyleId>
              </a:tblPr>
              <a:tblGrid>
                <a:gridCol w="2205650"/>
                <a:gridCol w="2377100"/>
                <a:gridCol w="20342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  <a:latin typeface="Proxima Nova Semibold"/>
                          <a:ea typeface="Proxima Nova Semibold"/>
                          <a:cs typeface="Proxima Nova Semibold"/>
                          <a:sym typeface="Proxima Nova Semibold"/>
                        </a:rPr>
                        <a:t>People who help me</a:t>
                      </a:r>
                      <a:endParaRPr>
                        <a:solidFill>
                          <a:srgbClr val="FFFFFF"/>
                        </a:solidFill>
                        <a:latin typeface="Proxima Nova Semibold"/>
                        <a:ea typeface="Proxima Nova Semibold"/>
                        <a:cs typeface="Proxima Nova Semibold"/>
                        <a:sym typeface="Proxima Nova Semibold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E8B2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  <a:latin typeface="Proxima Nova Semibold"/>
                          <a:ea typeface="Proxima Nova Semibold"/>
                          <a:cs typeface="Proxima Nova Semibold"/>
                          <a:sym typeface="Proxima Nova Semibold"/>
                        </a:rPr>
                        <a:t>People who look after me</a:t>
                      </a:r>
                      <a:endParaRPr>
                        <a:solidFill>
                          <a:srgbClr val="FFFFFF"/>
                        </a:solidFill>
                        <a:latin typeface="Proxima Nova Semibold"/>
                        <a:ea typeface="Proxima Nova Semibold"/>
                        <a:cs typeface="Proxima Nova Semibold"/>
                        <a:sym typeface="Proxima Nova Semibold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E8B2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  <a:latin typeface="Proxima Nova Semibold"/>
                          <a:ea typeface="Proxima Nova Semibold"/>
                          <a:cs typeface="Proxima Nova Semibold"/>
                          <a:sym typeface="Proxima Nova Semibold"/>
                        </a:rPr>
                        <a:t>Information</a:t>
                      </a:r>
                      <a:endParaRPr>
                        <a:solidFill>
                          <a:srgbClr val="FFFFFF"/>
                        </a:solidFill>
                        <a:latin typeface="Proxima Nova Semibold"/>
                        <a:ea typeface="Proxima Nova Semibold"/>
                        <a:cs typeface="Proxima Nova Semibold"/>
                        <a:sym typeface="Proxima Nova Semibold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E8B2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0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Paramedic</a:t>
                      </a:r>
                      <a:endParaRPr sz="20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0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Doctor</a:t>
                      </a:r>
                      <a:endParaRPr sz="20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0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Police officer</a:t>
                      </a:r>
                      <a:endParaRPr sz="20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0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Firefighter</a:t>
                      </a:r>
                      <a:endParaRPr sz="20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20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Teacher</a:t>
                      </a:r>
                      <a:endParaRPr sz="20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0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Vet</a:t>
                      </a:r>
                      <a:endParaRPr sz="20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7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Parents or carers</a:t>
                      </a:r>
                      <a:endParaRPr sz="17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7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Childminder</a:t>
                      </a:r>
                      <a:endParaRPr sz="17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7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Babysitter</a:t>
                      </a:r>
                      <a:endParaRPr sz="17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7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Older brother / sister</a:t>
                      </a:r>
                      <a:endParaRPr sz="17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7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Grandparents</a:t>
                      </a:r>
                      <a:endParaRPr sz="17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323850" lvl="1" marL="28575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B4B4B"/>
                        </a:buClr>
                        <a:buSzPts val="1500"/>
                        <a:buFont typeface="Open Sans"/>
                        <a:buChar char="○"/>
                      </a:pPr>
                      <a:r>
                        <a:rPr lang="en" sz="15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Name</a:t>
                      </a:r>
                      <a:endParaRPr sz="15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-323850" lvl="1" marL="28575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B4B4B"/>
                        </a:buClr>
                        <a:buSzPts val="1500"/>
                        <a:buFont typeface="Open Sans"/>
                        <a:buChar char="○"/>
                      </a:pPr>
                      <a:r>
                        <a:rPr lang="en" sz="15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Address</a:t>
                      </a:r>
                      <a:endParaRPr sz="15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-323850" lvl="1" marL="28575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B4B4B"/>
                        </a:buClr>
                        <a:buSzPts val="1500"/>
                        <a:buFont typeface="Open Sans"/>
                        <a:buChar char="○"/>
                      </a:pPr>
                      <a:r>
                        <a:rPr lang="en" sz="15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Birthday</a:t>
                      </a:r>
                      <a:endParaRPr sz="15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-323850" lvl="1" marL="28575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B4B4B"/>
                        </a:buClr>
                        <a:buSzPts val="1500"/>
                        <a:buFont typeface="Open Sans"/>
                        <a:buChar char="○"/>
                      </a:pPr>
                      <a:r>
                        <a:rPr lang="en" sz="15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Age</a:t>
                      </a:r>
                      <a:endParaRPr sz="15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-323850" lvl="1" marL="28575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B4B4B"/>
                        </a:buClr>
                        <a:buSzPts val="1500"/>
                        <a:buFont typeface="Open Sans"/>
                        <a:buChar char="○"/>
                      </a:pPr>
                      <a:r>
                        <a:rPr lang="en" sz="15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Town </a:t>
                      </a:r>
                      <a:endParaRPr sz="15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-323850" lvl="1" marL="28575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B4B4B"/>
                        </a:buClr>
                        <a:buSzPts val="1500"/>
                        <a:buFont typeface="Open Sans"/>
                        <a:buChar char="○"/>
                      </a:pPr>
                      <a:r>
                        <a:rPr lang="en" sz="15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Tablet pin code</a:t>
                      </a:r>
                      <a:endParaRPr sz="15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indent="-323850" lvl="1" marL="28575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B4B4B"/>
                        </a:buClr>
                        <a:buSzPts val="1500"/>
                        <a:buFont typeface="Open Sans"/>
                        <a:buChar char="○"/>
                      </a:pPr>
                      <a:r>
                        <a:rPr lang="en" sz="1500">
                          <a:solidFill>
                            <a:srgbClr val="4B4B4B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Password for online space</a:t>
                      </a:r>
                      <a:endParaRPr sz="1800">
                        <a:solidFill>
                          <a:srgbClr val="4B4B4B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E8B2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74" name="Google Shape;74;p13"/>
          <p:cNvPicPr preferRelativeResize="0"/>
          <p:nvPr/>
        </p:nvPicPr>
        <p:blipFill>
          <a:blip r:embed="rId3">
            <a:alphaModFix amt="66000"/>
          </a:blip>
          <a:stretch>
            <a:fillRect/>
          </a:stretch>
        </p:blipFill>
        <p:spPr>
          <a:xfrm>
            <a:off x="6834125" y="0"/>
            <a:ext cx="2452749" cy="2452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