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1"/>
  </p:sldMasterIdLst>
  <p:notesMasterIdLst>
    <p:notesMasterId r:id="rId3"/>
  </p:notesMasterIdLst>
  <p:handoutMasterIdLst>
    <p:handoutMasterId r:id="rId4"/>
  </p:handoutMasterIdLst>
  <p:sldIdLst>
    <p:sldId id="258" r:id="rId2"/>
  </p:sldIdLst>
  <p:sldSz cx="7559675" cy="10691813"/>
  <p:notesSz cx="6889750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36"/>
    <p:restoredTop sz="94726"/>
  </p:normalViewPr>
  <p:slideViewPr>
    <p:cSldViewPr snapToGrid="0">
      <p:cViewPr varScale="1">
        <p:scale>
          <a:sx n="50" d="100"/>
          <a:sy n="50" d="100"/>
        </p:scale>
        <p:origin x="272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4328" y="1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E6DE7B4-3812-784A-08D1-C0071118FE2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E470D9-F00D-91C6-0181-C90317250D0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597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404C9CC1-5337-4C4D-A02C-B0571EB6E827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5A8691-0474-6EC9-C415-48D4312479E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CB0F35-451D-A039-2B08-84E841AEB7D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597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3FC7D35D-ED0B-5E44-815F-00E8682C52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090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676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6FF90818-9514-7E41-95D3-3CD19EB74D65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49488" y="1252538"/>
            <a:ext cx="2390775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1506"/>
            <a:ext cx="5511800" cy="3944868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516039"/>
            <a:ext cx="2985558" cy="50267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611C2DA3-753E-B940-AB5B-8ABE8C05B9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575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1pPr>
    <a:lvl2pPr marL="497754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2pPr>
    <a:lvl3pPr marL="995507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3pPr>
    <a:lvl4pPr marL="1493261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4pPr>
    <a:lvl5pPr marL="1991015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5pPr>
    <a:lvl6pPr marL="2488768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6pPr>
    <a:lvl7pPr marL="2986522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7pPr>
    <a:lvl8pPr marL="3484275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8pPr>
    <a:lvl9pPr marL="3982029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C31424F-93EB-A5B7-879B-35B89D988EC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453073" y="212725"/>
            <a:ext cx="1541190" cy="1538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lnSpc>
                <a:spcPts val="1200"/>
              </a:lnSpc>
            </a:pPr>
            <a:r>
              <a:rPr lang="en-GB" sz="1000" b="0" i="0" kern="1200" dirty="0">
                <a:solidFill>
                  <a:schemeClr val="tx1"/>
                </a:solidFill>
                <a:effectLst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Spring Term 2026</a:t>
            </a:r>
          </a:p>
        </p:txBody>
      </p:sp>
    </p:spTree>
    <p:extLst>
      <p:ext uri="{BB962C8B-B14F-4D97-AF65-F5344CB8AC3E}">
        <p14:creationId xmlns:p14="http://schemas.microsoft.com/office/powerpoint/2010/main" val="4216520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4FFCDB-368D-630C-EC86-DB563DD16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113" y="569913"/>
            <a:ext cx="6521450" cy="20653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28F1E4-EF2E-C6E6-C7D6-7CDFC2F2AC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9113" y="2846388"/>
            <a:ext cx="6521450" cy="67833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A5C95C-993E-77E9-2A44-1681E830AA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9113" y="9909175"/>
            <a:ext cx="1701800" cy="5699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B437AF-7BFE-604C-84D3-60D2297893BE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D5E27C-4505-1EE5-8D8D-AF0A336050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503488" y="9909175"/>
            <a:ext cx="2552700" cy="5699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984A91-98EF-5069-193D-BA2625A9C4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338763" y="9909175"/>
            <a:ext cx="1701800" cy="5699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9AB50B-C4A3-044B-8E2F-7AFEA67E20FF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A00414-8B0D-D8F2-3B86-450518FE014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5703"/>
            <a:ext cx="7559155" cy="10684452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5D85854-5E42-AD6C-D6BA-1E1493FBF1E2}"/>
              </a:ext>
            </a:extLst>
          </p:cNvPr>
          <p:cNvSpPr txBox="1">
            <a:spLocks/>
          </p:cNvSpPr>
          <p:nvPr userDrawn="1"/>
        </p:nvSpPr>
        <p:spPr>
          <a:xfrm>
            <a:off x="468312" y="1653381"/>
            <a:ext cx="1182688" cy="16994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089D485-9FB9-4349-8746-8E79FA60A23C}"/>
              </a:ext>
            </a:extLst>
          </p:cNvPr>
          <p:cNvSpPr txBox="1">
            <a:spLocks/>
          </p:cNvSpPr>
          <p:nvPr userDrawn="1"/>
        </p:nvSpPr>
        <p:spPr>
          <a:xfrm>
            <a:off x="1827212" y="1653381"/>
            <a:ext cx="1182688" cy="16994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8FA56A8-07B5-C163-9BBC-983E2C8732B2}"/>
              </a:ext>
            </a:extLst>
          </p:cNvPr>
          <p:cNvSpPr txBox="1">
            <a:spLocks/>
          </p:cNvSpPr>
          <p:nvPr userDrawn="1"/>
        </p:nvSpPr>
        <p:spPr>
          <a:xfrm>
            <a:off x="3186112" y="1653381"/>
            <a:ext cx="1182688" cy="16994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6A4B8D3-4AE7-713E-FF88-1A71843B2DE1}"/>
              </a:ext>
            </a:extLst>
          </p:cNvPr>
          <p:cNvSpPr txBox="1">
            <a:spLocks/>
          </p:cNvSpPr>
          <p:nvPr userDrawn="1"/>
        </p:nvSpPr>
        <p:spPr>
          <a:xfrm>
            <a:off x="4545012" y="1653381"/>
            <a:ext cx="1182688" cy="16994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455CEEE-0931-C0D3-A028-34598AEFC98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5565412" y="212725"/>
            <a:ext cx="1541190" cy="1538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>
              <a:lnSpc>
                <a:spcPts val="1200"/>
              </a:lnSpc>
            </a:pPr>
            <a:r>
              <a:rPr lang="en-GB" sz="1000" b="0" i="0" kern="1200" dirty="0">
                <a:solidFill>
                  <a:schemeClr val="tx1"/>
                </a:solidFill>
                <a:effectLst/>
                <a:latin typeface="Segoe UI" panose="020B0502040204020203" pitchFamily="34" charset="0"/>
                <a:ea typeface="+mn-ea"/>
                <a:cs typeface="Segoe UI" panose="020B0502040204020203" pitchFamily="34" charset="0"/>
              </a:rPr>
              <a:t>HFA Halal</a:t>
            </a:r>
          </a:p>
        </p:txBody>
      </p:sp>
    </p:spTree>
    <p:extLst>
      <p:ext uri="{BB962C8B-B14F-4D97-AF65-F5344CB8AC3E}">
        <p14:creationId xmlns:p14="http://schemas.microsoft.com/office/powerpoint/2010/main" val="4136057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D71B56E-C575-6F73-7FC0-D02685BD978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58083511"/>
              </p:ext>
            </p:extLst>
          </p:nvPr>
        </p:nvGraphicFramePr>
        <p:xfrm>
          <a:off x="447955" y="2112143"/>
          <a:ext cx="6660291" cy="69609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1287">
                  <a:extLst>
                    <a:ext uri="{9D8B030D-6E8A-4147-A177-3AD203B41FA5}">
                      <a16:colId xmlns:a16="http://schemas.microsoft.com/office/drawing/2014/main" val="2469134412"/>
                    </a:ext>
                  </a:extLst>
                </a:gridCol>
                <a:gridCol w="2156109">
                  <a:extLst>
                    <a:ext uri="{9D8B030D-6E8A-4147-A177-3AD203B41FA5}">
                      <a16:colId xmlns:a16="http://schemas.microsoft.com/office/drawing/2014/main" val="4226171567"/>
                    </a:ext>
                  </a:extLst>
                </a:gridCol>
                <a:gridCol w="2242895">
                  <a:extLst>
                    <a:ext uri="{9D8B030D-6E8A-4147-A177-3AD203B41FA5}">
                      <a16:colId xmlns:a16="http://schemas.microsoft.com/office/drawing/2014/main" val="1835230485"/>
                    </a:ext>
                  </a:extLst>
                </a:gridCol>
              </a:tblGrid>
              <a:tr h="6960973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Monday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Beef Burger in a Bun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Veggie Burger in a Bun (v) </a:t>
                      </a:r>
                    </a:p>
                    <a:p>
                      <a:pPr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Dry Roasted Potato Wedges, Mixed Garden Salad, Coleslaw </a:t>
                      </a:r>
                    </a:p>
                    <a:p>
                      <a:pPr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Chocolate Brownie</a:t>
                      </a: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Tuesday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 marL="0"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Chicken Curry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Veggie Mince Pasta Bolognaise</a:t>
                      </a:r>
                    </a:p>
                    <a:p>
                      <a:pPr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Fluffy Rice,                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Garden Peas, Sweetcorn </a:t>
                      </a:r>
                    </a:p>
                    <a:p>
                      <a:pPr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Oaty Cinnamon Cookie</a:t>
                      </a: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Wednesday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Roast Gammon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Veggie Sausage with Gravy (v) </a:t>
                      </a:r>
                    </a:p>
                    <a:p>
                      <a:pPr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Roast Potatoes,             Green Beans, Carrots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Rainbow Jelly</a:t>
                      </a: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Thursday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Ham, Cheese &amp; Tomato Pizza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Cheese &amp; Tomato Pizza (v) 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Dry Roasted Potato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Wedges, Sweetcorn, Garden Salad </a:t>
                      </a:r>
                    </a:p>
                    <a:p>
                      <a:pPr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Peach Crumble with Custard</a:t>
                      </a:r>
                    </a:p>
                    <a:p>
                      <a:pPr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Friday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Battered Fish Fillet with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Tomato Ketchup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Falafel </a:t>
                      </a:r>
                      <a:r>
                        <a:rPr lang="en-GB" sz="900" b="0" i="0" kern="120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Bites Wrap</a:t>
                      </a: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Oven Chips,                  Garden Peas, Baked Beans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Famous Fruity Friday </a:t>
                      </a:r>
                    </a:p>
                    <a:p>
                      <a:pPr algn="l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00" b="0" i="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108000" marR="10800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Monday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Pork Sausages with Gravy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Vegan Sausage with Gravy (v)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Mashed Potato,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Green Beans, Carrots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Chocolate Sponge with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Chocolate Custard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br>
                        <a:rPr lang="en-GB" sz="105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Tuesday</a:t>
                      </a:r>
                      <a:r>
                        <a:rPr lang="en-GB" sz="105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Tuna Pasta Bake</a:t>
                      </a:r>
                    </a:p>
                    <a:p>
                      <a:pPr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Macaroni Cheese (v)</a:t>
                      </a:r>
                    </a:p>
                    <a:p>
                      <a:pPr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Warm Baguette,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Sweetcorn, Broccoli</a:t>
                      </a:r>
                    </a:p>
                    <a:p>
                      <a:pPr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Banana Muffin</a:t>
                      </a:r>
                    </a:p>
                    <a:p>
                      <a:pPr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Wednesday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Roast Turkey with Gravy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Vegetarian Mince &amp; Onion Pie (v)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Roast Potatoes,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Carrots, Green Beans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Rainbow Jelly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Thursday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Mild Beef Chilli Con Carne 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Cheese &amp; Tomato Pizza with Wedges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Fluffy Rice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Sweetcorn, Broccoli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Shortbread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Friday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Fish or Salmon Fish Fingers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&amp; Tomato Ketchup</a:t>
                      </a:r>
                    </a:p>
                    <a:p>
                      <a:pPr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Vegetable &amp; Bean Chilli with Rice (v)</a:t>
                      </a:r>
                    </a:p>
                    <a:p>
                      <a:pPr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Oven Chips,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Garden Peas, Baked Beans</a:t>
                      </a:r>
                    </a:p>
                    <a:p>
                      <a:pPr>
                        <a:lnSpc>
                          <a:spcPts val="118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Famous Fruity Friday</a:t>
                      </a:r>
                    </a:p>
                  </a:txBody>
                  <a:tcPr marL="108000" marR="10800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Monday</a:t>
                      </a:r>
                      <a:r>
                        <a:rPr lang="en-GB" sz="90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Sausage and Baked Bean Hotpot  Served with Mashed Potato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Veggie Brunch 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Sweetcorn &amp; Garden Peas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Flapjack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Tuesday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Beef Lasagne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Veggie Meatballs &amp; Pasta (v)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Warm Baguette,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Garden Peas, Broccoli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Chocolate Cornflake Cake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Wednesday</a:t>
                      </a:r>
                      <a:r>
                        <a:rPr lang="en-GB" sz="105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Roast Chicken with Gravy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Creamy Vegetable Pie (v)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Roast Potatoes,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Carrots, Green Beans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Rainbow Jelly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GB" sz="900" b="0" i="0" kern="1200" dirty="0">
                        <a:solidFill>
                          <a:schemeClr val="tx1"/>
                        </a:solidFill>
                        <a:effectLst/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Thursday</a:t>
                      </a:r>
                      <a:r>
                        <a:rPr lang="en-GB" sz="105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American Chicken Wrap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Cheese &amp; Tomato Pizza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Warm Baguette,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Sweetcorn, Broccoli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Apple Crumble with Custard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1050" b="1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Friday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 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Fish Fingers &amp; Tomato Ketchup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Humous Wrap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Served with Oven Chips,</a:t>
                      </a:r>
                      <a:b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</a:b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Garden Peas, Baked Beans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Famous Fruity Friday</a:t>
                      </a:r>
                    </a:p>
                  </a:txBody>
                  <a:tcPr marL="108000" marR="108000" marT="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5240137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4B6B3AF-5CBA-B015-3DB1-89074F3F80E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296633" y="9151084"/>
            <a:ext cx="296293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760"/>
              </a:lnSpc>
              <a:buNone/>
            </a:pPr>
            <a:r>
              <a:rPr lang="en-GB" sz="700" i="1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Either</a:t>
            </a:r>
            <a:r>
              <a:rPr lang="en-GB" sz="700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 Pasta with Tomato &amp; Basil – Mon / Wed / Fri</a:t>
            </a:r>
          </a:p>
          <a:p>
            <a:pPr algn="ctr">
              <a:lnSpc>
                <a:spcPts val="760"/>
              </a:lnSpc>
              <a:buNone/>
            </a:pPr>
            <a:r>
              <a:rPr lang="en-GB" sz="700" i="1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or</a:t>
            </a:r>
            <a:r>
              <a:rPr lang="en-GB" sz="700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 Jacket Potato topped with either                                                                      Baked Beans, Cheese or Tuna </a:t>
            </a:r>
            <a:r>
              <a:rPr lang="en-GB" sz="70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Mayonnaise - Tue / Thu</a:t>
            </a:r>
            <a:endParaRPr lang="en-GB" sz="700" dirty="0">
              <a:solidFill>
                <a:srgbClr val="FFFFFF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2CFDE1-8C9E-DED5-B533-5282C30968D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296632" y="9536829"/>
            <a:ext cx="2962939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buNone/>
            </a:pPr>
            <a:endParaRPr lang="en-GB" sz="700" dirty="0">
              <a:solidFill>
                <a:srgbClr val="FFFFFF"/>
              </a:solidFill>
              <a:effectLst/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algn="ctr">
              <a:buNone/>
            </a:pPr>
            <a:r>
              <a:rPr lang="en-GB" sz="700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Choice of Freshly Baked Bread, Salad Bar, Fresh Fruit, </a:t>
            </a:r>
          </a:p>
          <a:p>
            <a:pPr algn="ctr">
              <a:spcAft>
                <a:spcPts val="150"/>
              </a:spcAft>
            </a:pPr>
            <a:r>
              <a:rPr lang="en-GB" sz="700" dirty="0">
                <a:solidFill>
                  <a:srgbClr val="FFFFFF"/>
                </a:solidFill>
                <a:effectLst/>
                <a:latin typeface="Segoe UI" panose="020B0502040204020203" pitchFamily="34" charset="0"/>
                <a:cs typeface="Segoe UI" panose="020B0502040204020203" pitchFamily="34" charset="0"/>
              </a:rPr>
              <a:t>Fruit Yoghurt, Jelly and Water.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DF4447-B233-55CD-2863-AD6D42ACC0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1199" y="86792"/>
            <a:ext cx="1798476" cy="32768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780AD56-68E8-8838-A4D6-1E088524C3C4}"/>
              </a:ext>
            </a:extLst>
          </p:cNvPr>
          <p:cNvSpPr txBox="1"/>
          <p:nvPr/>
        </p:nvSpPr>
        <p:spPr>
          <a:xfrm>
            <a:off x="447955" y="1276727"/>
            <a:ext cx="226816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W/C-  29</a:t>
            </a:r>
            <a:r>
              <a:rPr lang="en-GB" sz="1050" b="1" baseline="30000" dirty="0"/>
              <a:t>th</a:t>
            </a:r>
            <a:r>
              <a:rPr lang="en-GB" sz="1050" b="1" dirty="0"/>
              <a:t> Jun, 20</a:t>
            </a:r>
            <a:r>
              <a:rPr lang="en-GB" sz="1050" b="1" baseline="30000" dirty="0"/>
              <a:t>th</a:t>
            </a:r>
            <a:r>
              <a:rPr lang="en-GB" sz="1050" b="1" dirty="0"/>
              <a:t> Jul, 31</a:t>
            </a:r>
            <a:r>
              <a:rPr lang="en-GB" sz="1050" b="1" baseline="30000" dirty="0"/>
              <a:t>st</a:t>
            </a:r>
            <a:r>
              <a:rPr lang="en-GB" sz="1050" b="1" dirty="0"/>
              <a:t> Aug,    21</a:t>
            </a:r>
            <a:r>
              <a:rPr lang="en-GB" sz="1050" b="1" baseline="30000" dirty="0"/>
              <a:t>st</a:t>
            </a:r>
            <a:r>
              <a:rPr lang="en-GB" sz="1050" b="1" dirty="0"/>
              <a:t> Sep, 12</a:t>
            </a:r>
            <a:r>
              <a:rPr lang="en-GB" sz="1050" b="1" baseline="30000" dirty="0"/>
              <a:t>th</a:t>
            </a:r>
            <a:r>
              <a:rPr lang="en-GB" sz="1050" b="1" dirty="0"/>
              <a:t> Oct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39FB3F8-604A-FB7F-41A7-08DCDD72A874}"/>
              </a:ext>
            </a:extLst>
          </p:cNvPr>
          <p:cNvSpPr txBox="1"/>
          <p:nvPr/>
        </p:nvSpPr>
        <p:spPr>
          <a:xfrm>
            <a:off x="2716124" y="1284421"/>
            <a:ext cx="226816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W/C-  15</a:t>
            </a:r>
            <a:r>
              <a:rPr lang="en-GB" sz="1050" b="1" baseline="30000" dirty="0"/>
              <a:t>th</a:t>
            </a:r>
            <a:r>
              <a:rPr lang="en-GB" sz="1050" b="1" dirty="0"/>
              <a:t> Jun, 6</a:t>
            </a:r>
            <a:r>
              <a:rPr lang="en-GB" sz="1050" b="1" baseline="30000" dirty="0"/>
              <a:t>th</a:t>
            </a:r>
            <a:r>
              <a:rPr lang="en-GB" sz="1050" b="1" dirty="0"/>
              <a:t> Jul, 7</a:t>
            </a:r>
            <a:r>
              <a:rPr lang="en-GB" sz="1050" b="1" baseline="30000" dirty="0"/>
              <a:t>th</a:t>
            </a:r>
            <a:r>
              <a:rPr lang="en-GB" sz="1050" b="1" dirty="0"/>
              <a:t> Sep,        28</a:t>
            </a:r>
            <a:r>
              <a:rPr lang="en-GB" sz="1050" b="1" baseline="30000" dirty="0"/>
              <a:t>th</a:t>
            </a:r>
            <a:r>
              <a:rPr lang="en-GB" sz="1050" b="1" dirty="0"/>
              <a:t> Sep, 19</a:t>
            </a:r>
            <a:r>
              <a:rPr lang="en-GB" sz="1050" b="1" baseline="30000" dirty="0"/>
              <a:t>th</a:t>
            </a:r>
            <a:r>
              <a:rPr lang="en-GB" sz="1050" b="1" dirty="0"/>
              <a:t> Oct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D08E75-BE95-0DC4-C370-5E1F3197C031}"/>
              </a:ext>
            </a:extLst>
          </p:cNvPr>
          <p:cNvSpPr txBox="1"/>
          <p:nvPr/>
        </p:nvSpPr>
        <p:spPr>
          <a:xfrm>
            <a:off x="4984293" y="1276727"/>
            <a:ext cx="226816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W/C-  22</a:t>
            </a:r>
            <a:r>
              <a:rPr lang="en-GB" sz="1050" b="1" baseline="30000" dirty="0"/>
              <a:t>nd</a:t>
            </a:r>
            <a:r>
              <a:rPr lang="en-GB" sz="1050" b="1" dirty="0"/>
              <a:t> Jun, 13</a:t>
            </a:r>
            <a:r>
              <a:rPr lang="en-GB" sz="1050" b="1" baseline="30000" dirty="0"/>
              <a:t>th</a:t>
            </a:r>
            <a:r>
              <a:rPr lang="en-GB" sz="1050" b="1" dirty="0"/>
              <a:t> Jul, 14</a:t>
            </a:r>
            <a:r>
              <a:rPr lang="en-GB" sz="1050" b="1" baseline="30000" dirty="0"/>
              <a:t>th</a:t>
            </a:r>
            <a:r>
              <a:rPr lang="en-GB" sz="1050" b="1" dirty="0"/>
              <a:t> Sep,     5</a:t>
            </a:r>
            <a:r>
              <a:rPr lang="en-GB" sz="1050" b="1" baseline="30000" dirty="0"/>
              <a:t>th</a:t>
            </a:r>
            <a:r>
              <a:rPr lang="en-GB" sz="1050" b="1" dirty="0"/>
              <a:t> Oct</a:t>
            </a:r>
          </a:p>
        </p:txBody>
      </p:sp>
    </p:spTree>
    <p:extLst>
      <p:ext uri="{BB962C8B-B14F-4D97-AF65-F5344CB8AC3E}">
        <p14:creationId xmlns:p14="http://schemas.microsoft.com/office/powerpoint/2010/main" val="1643257291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26225</TotalTime>
  <Words>458</Words>
  <Application>Microsoft Office PowerPoint</Application>
  <PresentationFormat>Custom</PresentationFormat>
  <Paragraphs>91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Arial</vt:lpstr>
      <vt:lpstr>Calibri</vt:lpstr>
      <vt:lpstr>Calibri Light</vt:lpstr>
      <vt:lpstr>Segoe UI</vt:lpstr>
      <vt:lpstr>1_Custom Design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Reid</dc:creator>
  <cp:lastModifiedBy>Sophie Paul</cp:lastModifiedBy>
  <cp:revision>35</cp:revision>
  <cp:lastPrinted>2026-02-06T15:44:03Z</cp:lastPrinted>
  <dcterms:created xsi:type="dcterms:W3CDTF">2025-02-13T16:12:43Z</dcterms:created>
  <dcterms:modified xsi:type="dcterms:W3CDTF">2026-06-15T19:26:04Z</dcterms:modified>
</cp:coreProperties>
</file>