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5" r:id="rId3"/>
    <p:sldId id="280" r:id="rId4"/>
    <p:sldId id="262" r:id="rId5"/>
    <p:sldId id="276" r:id="rId6"/>
    <p:sldId id="266" r:id="rId7"/>
    <p:sldId id="278" r:id="rId8"/>
    <p:sldId id="267" r:id="rId9"/>
    <p:sldId id="279" r:id="rId10"/>
    <p:sldId id="270" r:id="rId11"/>
    <p:sldId id="274" r:id="rId12"/>
    <p:sldId id="27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e Cossey" initials="JC" lastIdx="5" clrIdx="0">
    <p:extLst>
      <p:ext uri="{19B8F6BF-5375-455C-9EA6-DF929625EA0E}">
        <p15:presenceInfo xmlns:p15="http://schemas.microsoft.com/office/powerpoint/2012/main" userId="S::rhocco@hants.gov.uk::1bbd7742-a1ea-4710-abe9-9e0a6269f6d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483"/>
    <a:srgbClr val="293551"/>
    <a:srgbClr val="4A9F8B"/>
    <a:srgbClr val="2A3651"/>
    <a:srgbClr val="F28D00"/>
    <a:srgbClr val="4A9F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4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3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C6140-8128-45AA-9DF3-0FA987065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A73D3C-3ED8-4E41-B04E-251FCE0078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2DECF-63E4-475E-9872-E8BC3D57D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5E9E0-B6EC-4472-AB84-213EC2119E4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F402D-BDA5-48A8-A9C2-40536AF50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217F02-618E-4EF2-9824-7775DD678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6585B-37C3-4A39-9337-9A18E89BA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421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3DA24-59DA-4881-903B-798FE5D64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5CC31-25D7-43E9-BB36-47AC80804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67E41E-2BA1-44DC-A0E3-AA957499E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5E9E0-B6EC-4472-AB84-213EC2119E4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662AE8-023C-4ADC-BD4E-A200A3D16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7962A1-2999-48FB-BF04-2F80FD4B4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6585B-37C3-4A39-9337-9A18E89BA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151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11179-497E-4362-918F-191264EF7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DA7454-F594-4906-B6BA-D15A853FEB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344CB-ABC9-4632-8D44-004E99E8F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5E9E0-B6EC-4472-AB84-213EC2119E4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04643B-139A-4CE6-A588-584BB093F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3D449-8178-4755-BBC9-C05F4FF8A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6585B-37C3-4A39-9337-9A18E89BA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516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8D361-4120-4684-AC85-701DB934C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FE49D-7D44-43BD-8F26-E80F84D716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CC62AC-0D22-41E9-A458-FABBF15D6E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8A0DCF-2892-48F3-B054-56E167127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5E9E0-B6EC-4472-AB84-213EC2119E4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7D1C1F-1D5A-4652-979E-65BE0CC91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32FBEC-FC01-4B19-AD3D-0B55FA188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6585B-37C3-4A39-9337-9A18E89BA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108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C0351-A6A3-4588-A6C4-C743B306F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895FA-1BBE-40DD-A898-A3F5BB4D1D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B9B555-E6CD-4614-B2FA-24840D3DC6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7BFF3E-E6EA-4355-9509-B11C8325BF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FCA379-156B-435E-BB5F-32DE133B33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FFB86F-FDD1-4B18-B6CE-FC44A7166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5E9E0-B6EC-4472-AB84-213EC2119E4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553CCB-CE2F-4476-B641-016EA8F6B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FED1AC-ABD3-45B4-BCA3-5CFB3B9E5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6585B-37C3-4A39-9337-9A18E89BA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980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AB42F-C10C-4661-A352-272D10A96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D38D1E-735B-49EE-9532-4FCF6C309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5E9E0-B6EC-4472-AB84-213EC2119E4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E16D1B-7723-4816-B41E-E7BDFAB9E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A841D6-069C-4B25-A834-5B2D11A33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6585B-37C3-4A39-9337-9A18E89BA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088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C383AA-E4AA-4C05-B8A7-E31D4F81D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5E9E0-B6EC-4472-AB84-213EC2119E4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A81232-1B3E-4C55-8266-48C8E6CB9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ECD124-1B85-4BE2-9EA1-F1262B532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6585B-37C3-4A39-9337-9A18E89BA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693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9E514-C3F2-4313-A3B4-8AAD786C7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29256B-B39E-4F73-BFF2-3FC6C609E9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203877-6680-4E95-8BA3-2BA625F6DC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4705CA-6724-4D6A-8B00-47310042A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5E9E0-B6EC-4472-AB84-213EC2119E4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D2B0D0-9250-4E54-87C9-951AD6954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A60E9E-4341-432B-AF22-C662415FA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6585B-37C3-4A39-9337-9A18E89BA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158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A6C8F-C617-4909-B1B0-ED53EE71C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7BBBDA-CAE7-451A-A6CE-EE6C638F58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8C2D85-15D9-4591-9255-17CA66A5E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FB496B-3488-44B0-A10A-396DAA1D4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5E9E0-B6EC-4472-AB84-213EC2119E4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2E0F8-AE4D-4954-A947-078B4F0EA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EBAAD7-17C3-4D8E-8B8A-D61A57C42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6585B-37C3-4A39-9337-9A18E89BA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4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4D381-189C-43CE-BC93-692D0B5DC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BD16A8-640B-4757-A8BA-7072CABD55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B6DD3-D488-4692-8C68-DF523ED21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5E9E0-B6EC-4472-AB84-213EC2119E4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271CF0-CB57-4190-BB54-CB1A81C8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81196-E8FD-4832-B8F0-3EF17DA16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6585B-37C3-4A39-9337-9A18E89BA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756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AC10F6-9EF2-41F3-A201-07FBDBB9A9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51DBC5-68DF-4412-880C-95349E79E1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164C80-0C14-438C-AA51-E962D7C3B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5E9E0-B6EC-4472-AB84-213EC2119E4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D1BE64-8139-4FC3-9C7A-9A002DE262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92805-066D-490A-ACA3-AFB6A5BF6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6585B-37C3-4A39-9337-9A18E89BA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198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4DCBF7-BE7D-4742-B32E-3D7BB3245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7CDA1-61DC-4A38-8C9E-2F86ADA39C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654E47-7F22-4AF3-9A2F-ADCD1977AC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5E9E0-B6EC-4472-AB84-213EC2119E4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028DE6-2F8A-4A1F-A09C-EFDC560FD2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17D0A-4F84-49A1-9051-D675803BEA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6585B-37C3-4A39-9337-9A18E89BA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577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T1H8TgLeK8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4E56547-3BC4-44F0-9E41-5FA5D54B40C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81260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8F82009-C535-4E48-A0F5-7EA26C441239}"/>
              </a:ext>
            </a:extLst>
          </p:cNvPr>
          <p:cNvSpPr/>
          <p:nvPr/>
        </p:nvSpPr>
        <p:spPr>
          <a:xfrm>
            <a:off x="6974799" y="4098693"/>
            <a:ext cx="4979582" cy="1909076"/>
          </a:xfrm>
          <a:prstGeom prst="rect">
            <a:avLst/>
          </a:prstGeom>
          <a:solidFill>
            <a:schemeClr val="bg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50000"/>
              </a:lnSpc>
              <a:spcAft>
                <a:spcPts val="1200"/>
              </a:spcAft>
            </a:pPr>
            <a:r>
              <a:rPr lang="en-GB" sz="2400" b="1" dirty="0">
                <a:solidFill>
                  <a:schemeClr val="bg1"/>
                </a:solidFill>
              </a:rPr>
              <a:t>Year group: 6</a:t>
            </a:r>
            <a:endParaRPr lang="en-GB" sz="2400" dirty="0">
              <a:solidFill>
                <a:schemeClr val="bg1"/>
              </a:solidFill>
            </a:endParaRPr>
          </a:p>
          <a:p>
            <a:pPr algn="r">
              <a:lnSpc>
                <a:spcPct val="150000"/>
              </a:lnSpc>
              <a:spcAft>
                <a:spcPts val="1200"/>
              </a:spcAft>
            </a:pPr>
            <a:r>
              <a:rPr lang="en-GB" sz="2400" b="1" dirty="0">
                <a:solidFill>
                  <a:schemeClr val="bg1"/>
                </a:solidFill>
              </a:rPr>
              <a:t>Date of visit: 15</a:t>
            </a:r>
            <a:r>
              <a:rPr lang="en-GB" sz="2400" b="1" baseline="30000" dirty="0">
                <a:solidFill>
                  <a:schemeClr val="bg1"/>
                </a:solidFill>
              </a:rPr>
              <a:t>th</a:t>
            </a:r>
            <a:r>
              <a:rPr lang="en-GB" sz="2400" b="1" dirty="0">
                <a:solidFill>
                  <a:schemeClr val="bg1"/>
                </a:solidFill>
              </a:rPr>
              <a:t> – 19</a:t>
            </a:r>
            <a:r>
              <a:rPr lang="en-GB" sz="2400" b="1" baseline="30000" dirty="0">
                <a:solidFill>
                  <a:schemeClr val="bg1"/>
                </a:solidFill>
              </a:rPr>
              <a:t>th</a:t>
            </a:r>
            <a:r>
              <a:rPr lang="en-GB" sz="2400" b="1" dirty="0">
                <a:solidFill>
                  <a:schemeClr val="bg1"/>
                </a:solidFill>
              </a:rPr>
              <a:t> June 2020 </a:t>
            </a:r>
            <a:endParaRPr lang="en-GB" sz="2400" dirty="0">
              <a:solidFill>
                <a:schemeClr val="bg1"/>
              </a:solidFill>
            </a:endParaRPr>
          </a:p>
          <a:p>
            <a:pPr algn="r">
              <a:lnSpc>
                <a:spcPct val="150000"/>
              </a:lnSpc>
              <a:spcAft>
                <a:spcPts val="1200"/>
              </a:spcAft>
            </a:pPr>
            <a:r>
              <a:rPr lang="en-GB" sz="2400" b="1" dirty="0">
                <a:solidFill>
                  <a:schemeClr val="bg1"/>
                </a:solidFill>
              </a:rPr>
              <a:t>Duration of stay: 5 days (Mon – Fri)</a:t>
            </a:r>
            <a:endParaRPr lang="en-US" sz="2400" dirty="0">
              <a:solidFill>
                <a:schemeClr val="bg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ED5FB28-721C-AD45-81E1-E4841EEE1A4B}"/>
              </a:ext>
            </a:extLst>
          </p:cNvPr>
          <p:cNvCxnSpPr/>
          <p:nvPr/>
        </p:nvCxnSpPr>
        <p:spPr>
          <a:xfrm flipH="1">
            <a:off x="8934894" y="3721469"/>
            <a:ext cx="2817628" cy="0"/>
          </a:xfrm>
          <a:prstGeom prst="line">
            <a:avLst/>
          </a:prstGeom>
          <a:ln w="57150">
            <a:solidFill>
              <a:srgbClr val="F28D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2B730E0-909E-104B-950A-B53C5B7BDBDD}"/>
              </a:ext>
            </a:extLst>
          </p:cNvPr>
          <p:cNvCxnSpPr/>
          <p:nvPr/>
        </p:nvCxnSpPr>
        <p:spPr>
          <a:xfrm flipH="1">
            <a:off x="8934894" y="6384993"/>
            <a:ext cx="2817628" cy="0"/>
          </a:xfrm>
          <a:prstGeom prst="line">
            <a:avLst/>
          </a:prstGeom>
          <a:ln w="57150">
            <a:solidFill>
              <a:srgbClr val="F28D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>
            <a:extLst>
              <a:ext uri="{FF2B5EF4-FFF2-40B4-BE49-F238E27FC236}">
                <a16:creationId xmlns:a16="http://schemas.microsoft.com/office/drawing/2014/main" id="{351928D3-84D4-44D6-B6CC-D3FBA2FA4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19" y="128294"/>
            <a:ext cx="3368590" cy="1158795"/>
          </a:xfrm>
          <a:prstGeom prst="rect">
            <a:avLst/>
          </a:prstGeom>
          <a:solidFill>
            <a:schemeClr val="bg2">
              <a:lumMod val="90000"/>
              <a:alpha val="52000"/>
            </a:schemeClr>
          </a:solidFill>
          <a:extLst/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D1BD5209-81FC-4885-96CF-E7C2E17866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799" y="128294"/>
            <a:ext cx="4979582" cy="2059226"/>
          </a:xfrm>
          <a:prstGeom prst="rect">
            <a:avLst/>
          </a:prstGeom>
          <a:solidFill>
            <a:schemeClr val="bg1">
              <a:alpha val="48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266333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EECF6D08-4D78-4FC6-B342-842FE2B26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DAAA32E-5373-43B6-9A5B-5F9EB4E07761}"/>
              </a:ext>
            </a:extLst>
          </p:cNvPr>
          <p:cNvSpPr/>
          <p:nvPr/>
        </p:nvSpPr>
        <p:spPr>
          <a:xfrm>
            <a:off x="0" y="4766668"/>
            <a:ext cx="5575300" cy="449060"/>
          </a:xfrm>
          <a:prstGeom prst="rect">
            <a:avLst/>
          </a:prstGeom>
          <a:solidFill>
            <a:srgbClr val="F28D00"/>
          </a:solidFill>
          <a:ln>
            <a:solidFill>
              <a:srgbClr val="F28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Located in Brockenhurst in the heart of the New Forest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FF6F4E0-FDE5-4B67-BD64-6DE6BFF9CB06}"/>
              </a:ext>
            </a:extLst>
          </p:cNvPr>
          <p:cNvSpPr/>
          <p:nvPr/>
        </p:nvSpPr>
        <p:spPr>
          <a:xfrm>
            <a:off x="-2" y="4190510"/>
            <a:ext cx="3606802" cy="449060"/>
          </a:xfrm>
          <a:prstGeom prst="rect">
            <a:avLst/>
          </a:prstGeom>
          <a:solidFill>
            <a:srgbClr val="F28D00"/>
          </a:solidFill>
          <a:ln>
            <a:solidFill>
              <a:srgbClr val="F28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A Hampshire County Council centre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96AC148-247F-432D-920F-DA87AC7C1940}"/>
              </a:ext>
            </a:extLst>
          </p:cNvPr>
          <p:cNvSpPr/>
          <p:nvPr/>
        </p:nvSpPr>
        <p:spPr>
          <a:xfrm>
            <a:off x="0" y="5342826"/>
            <a:ext cx="5918202" cy="449060"/>
          </a:xfrm>
          <a:prstGeom prst="rect">
            <a:avLst/>
          </a:prstGeom>
          <a:solidFill>
            <a:srgbClr val="F28D00"/>
          </a:solidFill>
          <a:ln>
            <a:solidFill>
              <a:srgbClr val="F28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Awarded the Learning Outside the Classroom Quality Badge</a:t>
            </a:r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3663EB3C-CA2F-4835-9752-ED2B565602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6308"/>
          <a:stretch/>
        </p:blipFill>
        <p:spPr>
          <a:xfrm>
            <a:off x="0" y="5918984"/>
            <a:ext cx="12192000" cy="93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794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09E085D-D89A-491A-8137-E4AA423FB3BA}"/>
              </a:ext>
            </a:extLst>
          </p:cNvPr>
          <p:cNvSpPr/>
          <p:nvPr/>
        </p:nvSpPr>
        <p:spPr>
          <a:xfrm>
            <a:off x="3631800" y="3244334"/>
            <a:ext cx="49284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https://www.youtube.com/watch?v=hT1H8TgLeK8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E2E954-E876-44DA-8719-7DEE71467D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893" t="9759" r="1419" b="6554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FFD5BE7-035A-434D-AA58-0CAF618D5B85}"/>
              </a:ext>
            </a:extLst>
          </p:cNvPr>
          <p:cNvSpPr/>
          <p:nvPr/>
        </p:nvSpPr>
        <p:spPr>
          <a:xfrm>
            <a:off x="4259615" y="1270972"/>
            <a:ext cx="7640810" cy="954107"/>
          </a:xfrm>
          <a:prstGeom prst="rect">
            <a:avLst/>
          </a:prstGeom>
          <a:solidFill>
            <a:schemeClr val="accent2">
              <a:lumMod val="20000"/>
              <a:lumOff val="80000"/>
              <a:alpha val="64000"/>
            </a:schemeClr>
          </a:solidFill>
        </p:spPr>
        <p:txBody>
          <a:bodyPr wrap="none">
            <a:spAutoFit/>
          </a:bodyPr>
          <a:lstStyle/>
          <a:p>
            <a:r>
              <a:rPr lang="en-GB" sz="2800" dirty="0"/>
              <a:t>Watch our video here:</a:t>
            </a:r>
          </a:p>
          <a:p>
            <a:r>
              <a:rPr lang="en-GB" sz="2800" dirty="0">
                <a:solidFill>
                  <a:schemeClr val="bg1"/>
                </a:solidFill>
                <a:hlinkClick r:id="rId3"/>
              </a:rPr>
              <a:t>https://www.youtube.com/watch?v=hT1H8TgLeK8</a:t>
            </a:r>
            <a:r>
              <a:rPr lang="en-GB" sz="2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7573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78394C81-3518-7F4A-9D16-492C5443A0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3FA10C3-8BB8-4BA5-941A-DE71C54BB141}"/>
              </a:ext>
            </a:extLst>
          </p:cNvPr>
          <p:cNvSpPr/>
          <p:nvPr/>
        </p:nvSpPr>
        <p:spPr>
          <a:xfrm>
            <a:off x="159488" y="4667693"/>
            <a:ext cx="4401879" cy="935665"/>
          </a:xfrm>
          <a:prstGeom prst="rect">
            <a:avLst/>
          </a:prstGeom>
          <a:solidFill>
            <a:srgbClr val="2A3651"/>
          </a:solidFill>
          <a:ln>
            <a:solidFill>
              <a:srgbClr val="2A3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F730108-73ED-48AB-9499-FB37DF035DF7}"/>
              </a:ext>
            </a:extLst>
          </p:cNvPr>
          <p:cNvSpPr/>
          <p:nvPr/>
        </p:nvSpPr>
        <p:spPr>
          <a:xfrm>
            <a:off x="542260" y="4210493"/>
            <a:ext cx="5071731" cy="574158"/>
          </a:xfrm>
          <a:prstGeom prst="rect">
            <a:avLst/>
          </a:prstGeom>
          <a:solidFill>
            <a:srgbClr val="2A3651"/>
          </a:solidFill>
          <a:ln>
            <a:solidFill>
              <a:srgbClr val="2A3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D6A89E-1160-47EE-87E5-6BE6F2A578A1}"/>
              </a:ext>
            </a:extLst>
          </p:cNvPr>
          <p:cNvSpPr txBox="1"/>
          <p:nvPr/>
        </p:nvSpPr>
        <p:spPr>
          <a:xfrm>
            <a:off x="491348" y="4143500"/>
            <a:ext cx="4401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On-call overnight staff to assist in emergencies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4B6F56-5DC1-4246-BD55-D348B823C3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141" y="4347018"/>
            <a:ext cx="333375" cy="3333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A936BD-D3B3-400F-945B-6EC68FDF9A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973" y="4143500"/>
            <a:ext cx="290845" cy="354072"/>
          </a:xfrm>
          <a:prstGeom prst="rect">
            <a:avLst/>
          </a:prstGeom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62A1EF82-4406-4938-B002-30FB39D9DD5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86308"/>
          <a:stretch/>
        </p:blipFill>
        <p:spPr>
          <a:xfrm>
            <a:off x="0" y="5918984"/>
            <a:ext cx="12192000" cy="93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965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6A4CE81F-5BBA-764D-A048-28EBC6704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99F0387-9C0F-4227-9B61-0952E00022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562447" cy="589043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83F27A5-36E3-416D-9832-B1E9AB2123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2447" y="-1"/>
            <a:ext cx="9629553" cy="58904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8C3CE3-F56F-46E5-8778-3F52C909D8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57731" y="-2"/>
            <a:ext cx="4834269" cy="5879052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AFAD374-2BA0-41F8-8F03-C9D9058A28D4}"/>
              </a:ext>
            </a:extLst>
          </p:cNvPr>
          <p:cNvCxnSpPr/>
          <p:nvPr/>
        </p:nvCxnSpPr>
        <p:spPr>
          <a:xfrm>
            <a:off x="7357731" y="0"/>
            <a:ext cx="0" cy="5890438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0284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878B740-14AE-D941-B615-BC409C4DDE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CA941A4-42C2-4295-A6EE-222EE3F72F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5459" y="2895823"/>
            <a:ext cx="1806631" cy="189946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67E075E-AB2F-42E7-BFB0-1FA54FF5BE01}"/>
              </a:ext>
            </a:extLst>
          </p:cNvPr>
          <p:cNvSpPr/>
          <p:nvPr/>
        </p:nvSpPr>
        <p:spPr>
          <a:xfrm>
            <a:off x="6549656" y="4795285"/>
            <a:ext cx="2030818" cy="871868"/>
          </a:xfrm>
          <a:prstGeom prst="rect">
            <a:avLst/>
          </a:prstGeom>
          <a:solidFill>
            <a:srgbClr val="5C2483"/>
          </a:solidFill>
          <a:ln>
            <a:solidFill>
              <a:srgbClr val="5C24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7FDF89-997F-4DE7-8FE3-E37F51EE70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9833" y="4795285"/>
            <a:ext cx="1083222" cy="10207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0C8E76-104B-4FFC-B0F2-F0CBA3CF0E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5856" y="2895823"/>
            <a:ext cx="1938181" cy="20007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7E29F51-921A-4398-B597-2CA2A40E1FC0}"/>
              </a:ext>
            </a:extLst>
          </p:cNvPr>
          <p:cNvSpPr/>
          <p:nvPr/>
        </p:nvSpPr>
        <p:spPr>
          <a:xfrm>
            <a:off x="9505507" y="4896526"/>
            <a:ext cx="2402958" cy="770627"/>
          </a:xfrm>
          <a:prstGeom prst="rect">
            <a:avLst/>
          </a:prstGeom>
          <a:solidFill>
            <a:srgbClr val="4A9F8B"/>
          </a:solidFill>
          <a:ln>
            <a:solidFill>
              <a:srgbClr val="4A9F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CEC5D7-43F2-4783-BB4C-9BE8A3B013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26346" y="5072615"/>
            <a:ext cx="1535551" cy="401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976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878B740-14AE-D941-B615-BC409C4DDE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414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CA941A4-42C2-4295-A6EE-222EE3F72F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5459" y="2895823"/>
            <a:ext cx="1806631" cy="189946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67E075E-AB2F-42E7-BFB0-1FA54FF5BE01}"/>
              </a:ext>
            </a:extLst>
          </p:cNvPr>
          <p:cNvSpPr/>
          <p:nvPr/>
        </p:nvSpPr>
        <p:spPr>
          <a:xfrm>
            <a:off x="6549656" y="4795285"/>
            <a:ext cx="2030818" cy="871868"/>
          </a:xfrm>
          <a:prstGeom prst="rect">
            <a:avLst/>
          </a:prstGeom>
          <a:solidFill>
            <a:srgbClr val="5C2483"/>
          </a:solidFill>
          <a:ln>
            <a:solidFill>
              <a:srgbClr val="5C24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7FDF89-997F-4DE7-8FE3-E37F51EE70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9833" y="4795285"/>
            <a:ext cx="1083222" cy="10207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0C8E76-104B-4FFC-B0F2-F0CBA3CF0E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5856" y="2895823"/>
            <a:ext cx="1938181" cy="20007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7E29F51-921A-4398-B597-2CA2A40E1FC0}"/>
              </a:ext>
            </a:extLst>
          </p:cNvPr>
          <p:cNvSpPr/>
          <p:nvPr/>
        </p:nvSpPr>
        <p:spPr>
          <a:xfrm>
            <a:off x="9505507" y="4896526"/>
            <a:ext cx="2402958" cy="770627"/>
          </a:xfrm>
          <a:prstGeom prst="rect">
            <a:avLst/>
          </a:prstGeom>
          <a:solidFill>
            <a:srgbClr val="4A9F8B"/>
          </a:solidFill>
          <a:ln>
            <a:solidFill>
              <a:srgbClr val="4A9F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CEC5D7-43F2-4783-BB4C-9BE8A3B013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26346" y="5072615"/>
            <a:ext cx="1535551" cy="40188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9CF00DB-FF4A-4BD9-BC6D-DBB17A18BE7A}"/>
              </a:ext>
            </a:extLst>
          </p:cNvPr>
          <p:cNvSpPr/>
          <p:nvPr/>
        </p:nvSpPr>
        <p:spPr>
          <a:xfrm>
            <a:off x="0" y="1749228"/>
            <a:ext cx="12192000" cy="41457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EFBBAFD-1E96-4038-A566-49E1058220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76579" y="1589186"/>
            <a:ext cx="9944746" cy="422687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2A2FA8D-D0E2-42D7-B0F4-85042E895EE6}"/>
              </a:ext>
            </a:extLst>
          </p:cNvPr>
          <p:cNvSpPr/>
          <p:nvPr/>
        </p:nvSpPr>
        <p:spPr>
          <a:xfrm>
            <a:off x="495946" y="286852"/>
            <a:ext cx="11306013" cy="12402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Sample Programme</a:t>
            </a:r>
          </a:p>
          <a:p>
            <a:pPr algn="ctr"/>
            <a:r>
              <a:rPr lang="en-GB" sz="2400" i="1" dirty="0">
                <a:solidFill>
                  <a:schemeClr val="tx1"/>
                </a:solidFill>
              </a:rPr>
              <a:t>(May vary)</a:t>
            </a:r>
          </a:p>
        </p:txBody>
      </p:sp>
    </p:spTree>
    <p:extLst>
      <p:ext uri="{BB962C8B-B14F-4D97-AF65-F5344CB8AC3E}">
        <p14:creationId xmlns:p14="http://schemas.microsoft.com/office/powerpoint/2010/main" val="2585899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FFEC9CF-25AF-4D46-90AA-FED692144F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" r="4722"/>
          <a:stretch/>
        </p:blipFill>
        <p:spPr>
          <a:xfrm>
            <a:off x="8331438" y="3049248"/>
            <a:ext cx="3860562" cy="285182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32ABE7-F8D2-4E28-AA41-3109CF6B8C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98"/>
          <a:stretch/>
        </p:blipFill>
        <p:spPr>
          <a:xfrm>
            <a:off x="8331439" y="0"/>
            <a:ext cx="3860562" cy="29439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E7B66F-167E-4511-B7AB-E5B1F6B375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8229601" cy="590107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5890A0A-F1B0-4DE8-9445-5C51DC29A4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5901070"/>
            <a:ext cx="12192001" cy="95693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45187D5-6236-4A12-8BE1-3EEBB55C6142}"/>
              </a:ext>
            </a:extLst>
          </p:cNvPr>
          <p:cNvSpPr/>
          <p:nvPr/>
        </p:nvSpPr>
        <p:spPr>
          <a:xfrm>
            <a:off x="180754" y="159488"/>
            <a:ext cx="4157330" cy="797442"/>
          </a:xfrm>
          <a:prstGeom prst="rect">
            <a:avLst/>
          </a:prstGeom>
          <a:solidFill>
            <a:srgbClr val="293551"/>
          </a:solidFill>
          <a:ln>
            <a:solidFill>
              <a:srgbClr val="2935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/>
              <a:t>ACCOMMODATION </a:t>
            </a:r>
          </a:p>
          <a:p>
            <a:r>
              <a:rPr lang="en-GB" sz="2400" dirty="0"/>
              <a:t>The Enda Ryan Poppy Pods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8A83BB2-AD61-46AA-98C4-70E77B0DF2C8}"/>
              </a:ext>
            </a:extLst>
          </p:cNvPr>
          <p:cNvSpPr/>
          <p:nvPr/>
        </p:nvSpPr>
        <p:spPr>
          <a:xfrm>
            <a:off x="180754" y="935664"/>
            <a:ext cx="3274826" cy="457200"/>
          </a:xfrm>
          <a:prstGeom prst="rect">
            <a:avLst/>
          </a:prstGeom>
          <a:solidFill>
            <a:srgbClr val="293551"/>
          </a:solidFill>
          <a:ln>
            <a:solidFill>
              <a:srgbClr val="2935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i="1" dirty="0"/>
              <a:t>A luxury Camping Experience.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A345341-5F03-4228-AA21-E4DFC1F6A5CD}"/>
              </a:ext>
            </a:extLst>
          </p:cNvPr>
          <p:cNvSpPr/>
          <p:nvPr/>
        </p:nvSpPr>
        <p:spPr>
          <a:xfrm>
            <a:off x="180754" y="4257594"/>
            <a:ext cx="2806995" cy="457200"/>
          </a:xfrm>
          <a:prstGeom prst="rect">
            <a:avLst/>
          </a:prstGeom>
          <a:solidFill>
            <a:srgbClr val="293551"/>
          </a:solidFill>
          <a:ln>
            <a:solidFill>
              <a:srgbClr val="2935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20 pods. 4 beds per pod.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05EFC9-2B96-4B3A-AF32-291633070CBB}"/>
              </a:ext>
            </a:extLst>
          </p:cNvPr>
          <p:cNvSpPr/>
          <p:nvPr/>
        </p:nvSpPr>
        <p:spPr>
          <a:xfrm>
            <a:off x="180754" y="4805419"/>
            <a:ext cx="2424223" cy="457200"/>
          </a:xfrm>
          <a:prstGeom prst="rect">
            <a:avLst/>
          </a:prstGeom>
          <a:solidFill>
            <a:srgbClr val="293551"/>
          </a:solidFill>
          <a:ln>
            <a:solidFill>
              <a:srgbClr val="2935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Central Roundhouse.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93D68F6-783F-4EB7-8F5F-668AE8375ABA}"/>
              </a:ext>
            </a:extLst>
          </p:cNvPr>
          <p:cNvSpPr/>
          <p:nvPr/>
        </p:nvSpPr>
        <p:spPr>
          <a:xfrm>
            <a:off x="180754" y="5353244"/>
            <a:ext cx="3710765" cy="457200"/>
          </a:xfrm>
          <a:prstGeom prst="rect">
            <a:avLst/>
          </a:prstGeom>
          <a:solidFill>
            <a:srgbClr val="293551"/>
          </a:solidFill>
          <a:ln>
            <a:solidFill>
              <a:srgbClr val="2935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Toilets/showers a short walk away.</a:t>
            </a:r>
          </a:p>
        </p:txBody>
      </p:sp>
    </p:spTree>
    <p:extLst>
      <p:ext uri="{BB962C8B-B14F-4D97-AF65-F5344CB8AC3E}">
        <p14:creationId xmlns:p14="http://schemas.microsoft.com/office/powerpoint/2010/main" val="3398083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ABFA7BD-609F-4F06-BB84-7D653630D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208C82A-6F00-4C9C-A020-0455D1EAF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5901070"/>
            <a:ext cx="12192001" cy="95693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4D80294-006D-4C65-84FC-532090D066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3360013"/>
              </p:ext>
            </p:extLst>
          </p:nvPr>
        </p:nvGraphicFramePr>
        <p:xfrm>
          <a:off x="64328" y="1083938"/>
          <a:ext cx="5887154" cy="47414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29902">
                  <a:extLst>
                    <a:ext uri="{9D8B030D-6E8A-4147-A177-3AD203B41FA5}">
                      <a16:colId xmlns:a16="http://schemas.microsoft.com/office/drawing/2014/main" val="2721289461"/>
                    </a:ext>
                  </a:extLst>
                </a:gridCol>
                <a:gridCol w="1301441">
                  <a:extLst>
                    <a:ext uri="{9D8B030D-6E8A-4147-A177-3AD203B41FA5}">
                      <a16:colId xmlns:a16="http://schemas.microsoft.com/office/drawing/2014/main" val="2344032727"/>
                    </a:ext>
                  </a:extLst>
                </a:gridCol>
                <a:gridCol w="1320944">
                  <a:extLst>
                    <a:ext uri="{9D8B030D-6E8A-4147-A177-3AD203B41FA5}">
                      <a16:colId xmlns:a16="http://schemas.microsoft.com/office/drawing/2014/main" val="4260384291"/>
                    </a:ext>
                  </a:extLst>
                </a:gridCol>
                <a:gridCol w="138212">
                  <a:extLst>
                    <a:ext uri="{9D8B030D-6E8A-4147-A177-3AD203B41FA5}">
                      <a16:colId xmlns:a16="http://schemas.microsoft.com/office/drawing/2014/main" val="3235638120"/>
                    </a:ext>
                  </a:extLst>
                </a:gridCol>
                <a:gridCol w="1396655">
                  <a:extLst>
                    <a:ext uri="{9D8B030D-6E8A-4147-A177-3AD203B41FA5}">
                      <a16:colId xmlns:a16="http://schemas.microsoft.com/office/drawing/2014/main" val="3419159327"/>
                    </a:ext>
                  </a:extLst>
                </a:gridCol>
              </a:tblGrid>
              <a:tr h="312964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>
                          <a:effectLst/>
                        </a:rPr>
                        <a:t>Breakfast – 08:00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941173"/>
                  </a:ext>
                </a:extLst>
              </a:tr>
              <a:tr h="776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Fully served breakfast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Bacon, sausage, scrambled eggs, baked beans and hash brown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Selection of cereals with milk and dairy alternative, toast with butter and preserves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Tea, coffee, hot chocolate and fruit juice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767309"/>
                  </a:ext>
                </a:extLst>
              </a:tr>
              <a:tr h="269557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>
                          <a:effectLst/>
                        </a:rPr>
                        <a:t>Lunch – 12:30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96678"/>
                  </a:ext>
                </a:extLst>
              </a:tr>
              <a:tr h="4619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Packed Lunch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Assorted selection of freshly made sandwiches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Assorted crisps, homemade sweet,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piece of seasonal fruit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Bottled drink; either water or fruit based squash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332154"/>
                  </a:ext>
                </a:extLst>
              </a:tr>
              <a:tr h="269557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500">
                          <a:effectLst/>
                        </a:rPr>
                        <a:t>Evening Meal – 18:00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6247131"/>
                  </a:ext>
                </a:extLst>
              </a:tr>
              <a:tr h="6373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Day of arrival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Chicken Tikka Masala served with rice,  naan bread and mango chutney, or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Macaroni Cheese served with crusty bread, vegetables and salad.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Apple Flapjack, fresh fruit or yoghurt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Jugs of squash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extLst>
                  <a:ext uri="{0D108BD9-81ED-4DB2-BD59-A6C34878D82A}">
                    <a16:rowId xmlns:a16="http://schemas.microsoft.com/office/drawing/2014/main" val="2376418959"/>
                  </a:ext>
                </a:extLst>
              </a:tr>
              <a:tr h="6189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Day 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BBQ – burgers and sausages served in soft bread buns with cheese and crispy onions, wedges </a:t>
                      </a:r>
                      <a:br>
                        <a:rPr lang="en-GB" sz="800">
                          <a:effectLst/>
                        </a:rPr>
                      </a:br>
                      <a:r>
                        <a:rPr lang="en-GB" sz="800">
                          <a:effectLst/>
                        </a:rPr>
                        <a:t>and salad.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Vegetarian options available.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Chocolate Crunch, fresh fruit or yoghurt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Jugs of squash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extLst>
                  <a:ext uri="{0D108BD9-81ED-4DB2-BD59-A6C34878D82A}">
                    <a16:rowId xmlns:a16="http://schemas.microsoft.com/office/drawing/2014/main" val="3255744580"/>
                  </a:ext>
                </a:extLst>
              </a:tr>
              <a:tr h="6189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Day 3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Meatballs in tomato sauce served with spaghetti and garlic bread, or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Moroccan roasted vegetables with couscous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Served with salad.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Trifle, fresh fruit or yoghurt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Jugs of squash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extLst>
                  <a:ext uri="{0D108BD9-81ED-4DB2-BD59-A6C34878D82A}">
                    <a16:rowId xmlns:a16="http://schemas.microsoft.com/office/drawing/2014/main" val="3988852264"/>
                  </a:ext>
                </a:extLst>
              </a:tr>
              <a:tr h="776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Day 4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Jacket potato with beef chilli, or beans and cheese, or,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 Vegetable Enchilada pie Served with salad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Chocolate Brownie, fresh fruit or  yoghurt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Jugs of squash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288" marR="51288" marT="0" marB="0" anchor="ctr"/>
                </a:tc>
                <a:extLst>
                  <a:ext uri="{0D108BD9-81ED-4DB2-BD59-A6C34878D82A}">
                    <a16:rowId xmlns:a16="http://schemas.microsoft.com/office/drawing/2014/main" val="30872803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6037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99057-A430-674F-AF2B-2DCB823A6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group of people in a field&#10;&#10;Description automatically generated">
            <a:extLst>
              <a:ext uri="{FF2B5EF4-FFF2-40B4-BE49-F238E27FC236}">
                <a16:creationId xmlns:a16="http://schemas.microsoft.com/office/drawing/2014/main" id="{1A2EEC30-71CF-3E44-963A-BB728CFCA9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96A339C-AFFB-4FCB-A647-2BA7E6879FA8}"/>
              </a:ext>
            </a:extLst>
          </p:cNvPr>
          <p:cNvSpPr/>
          <p:nvPr/>
        </p:nvSpPr>
        <p:spPr>
          <a:xfrm>
            <a:off x="574158" y="4848447"/>
            <a:ext cx="5879805" cy="499730"/>
          </a:xfrm>
          <a:prstGeom prst="rect">
            <a:avLst/>
          </a:prstGeom>
          <a:solidFill>
            <a:srgbClr val="5C2483"/>
          </a:solidFill>
          <a:ln>
            <a:solidFill>
              <a:srgbClr val="5C24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BF5620-EAFD-4E1A-A791-7927238361B2}"/>
              </a:ext>
            </a:extLst>
          </p:cNvPr>
          <p:cNvSpPr txBox="1"/>
          <p:nvPr/>
        </p:nvSpPr>
        <p:spPr>
          <a:xfrm>
            <a:off x="499730" y="4775146"/>
            <a:ext cx="595423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700" b="1" dirty="0">
                <a:solidFill>
                  <a:schemeClr val="bg1"/>
                </a:solidFill>
              </a:rPr>
              <a:t>Bedding required: bottom sheet, pillow, pillow case.</a:t>
            </a:r>
          </a:p>
          <a:p>
            <a:r>
              <a:rPr lang="en-GB" sz="1700" b="1" dirty="0">
                <a:solidFill>
                  <a:schemeClr val="bg1"/>
                </a:solidFill>
              </a:rPr>
              <a:t>With either duvet and duvet cover or sleeping bag.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37D961-5D3E-484F-9109-C4EA1431C0ED}"/>
              </a:ext>
            </a:extLst>
          </p:cNvPr>
          <p:cNvSpPr/>
          <p:nvPr/>
        </p:nvSpPr>
        <p:spPr>
          <a:xfrm>
            <a:off x="0" y="2552701"/>
            <a:ext cx="7277100" cy="499730"/>
          </a:xfrm>
          <a:prstGeom prst="rect">
            <a:avLst/>
          </a:prstGeom>
          <a:solidFill>
            <a:srgbClr val="5C2483"/>
          </a:solidFill>
          <a:ln>
            <a:solidFill>
              <a:srgbClr val="5C24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          </a:t>
            </a:r>
          </a:p>
          <a:p>
            <a:r>
              <a:rPr lang="en-GB" b="1" dirty="0"/>
              <a:t>         All camping essentials required, such as; knife, fork, spoon, tea towel</a:t>
            </a:r>
          </a:p>
          <a:p>
            <a:endParaRPr lang="en-GB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FE62A4-930C-4B8E-9243-709C7020E0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786" b="18816"/>
          <a:stretch/>
        </p:blipFill>
        <p:spPr>
          <a:xfrm>
            <a:off x="75747" y="2552700"/>
            <a:ext cx="423983" cy="499731"/>
          </a:xfrm>
          <a:prstGeom prst="rect">
            <a:avLst/>
          </a:prstGeom>
        </p:spPr>
      </p:pic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481A319B-C6D5-4A88-94D3-D16B882FFD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6308"/>
          <a:stretch/>
        </p:blipFill>
        <p:spPr>
          <a:xfrm>
            <a:off x="0" y="5918984"/>
            <a:ext cx="12192000" cy="93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83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5F9F2280-62AD-4808-B189-AFF848E42C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9272" y="-1"/>
            <a:ext cx="10564555" cy="593690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62AFB05-2FC1-4235-8A6A-67093CEED8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33" y="2458388"/>
            <a:ext cx="3676650" cy="3238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1A6EA0-485F-4678-83FF-CF39F14DFD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33" y="2891885"/>
            <a:ext cx="4191000" cy="295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DE5B97-0EF1-41A1-BDC5-19AD026D65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19" y="3286060"/>
            <a:ext cx="2324100" cy="304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3D763C6-F76C-4607-AFD1-B3BC884AEA7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56" t="-669" b="-1"/>
          <a:stretch/>
        </p:blipFill>
        <p:spPr>
          <a:xfrm>
            <a:off x="51833" y="3670842"/>
            <a:ext cx="3523586" cy="2972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9FC498-9106-456A-BFDE-8C52CFDE16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19" y="4071213"/>
            <a:ext cx="2590800" cy="2571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F60710-B2F0-4E1D-8323-B80AB872C5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119" y="4436821"/>
            <a:ext cx="4105275" cy="2762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50FE06-7DEC-48EB-A700-4554290D29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119" y="4816105"/>
            <a:ext cx="4876800" cy="304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C0E7562-613D-403A-8493-4A9E6CB83CE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33" y="1379740"/>
            <a:ext cx="5295900" cy="6573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ABEC5B0-43BD-4CAC-8E5B-92EE9FD54E4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833" y="459051"/>
            <a:ext cx="7143750" cy="4476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954BA41-9135-42F7-9693-28AA5FD4FA9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5936906"/>
            <a:ext cx="12192000" cy="9476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349164-1398-4623-BF82-43246FAC170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211783" y="0"/>
            <a:ext cx="2980217" cy="593690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D0F6E58-0F20-4F23-8348-D6719E03F270}"/>
              </a:ext>
            </a:extLst>
          </p:cNvPr>
          <p:cNvSpPr/>
          <p:nvPr/>
        </p:nvSpPr>
        <p:spPr>
          <a:xfrm>
            <a:off x="9462977" y="1158949"/>
            <a:ext cx="2277804" cy="3630025"/>
          </a:xfrm>
          <a:prstGeom prst="rect">
            <a:avLst/>
          </a:prstGeom>
          <a:solidFill>
            <a:srgbClr val="4A9F8A"/>
          </a:solidFill>
          <a:ln>
            <a:solidFill>
              <a:srgbClr val="4A9F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latin typeface="Kristen ITC" panose="03050502040202030202" pitchFamily="66" charset="0"/>
              </a:rPr>
              <a:t>Thank you very much for letting us stay in your lovely pods and for letting us do amazing activities. Tile Barn is EPIC!</a:t>
            </a:r>
          </a:p>
          <a:p>
            <a:pPr algn="ctr"/>
            <a:endParaRPr lang="en-GB" sz="2200" dirty="0">
              <a:latin typeface="Kristen ITC" panose="03050502040202030202" pitchFamily="66" charset="0"/>
            </a:endParaRPr>
          </a:p>
          <a:p>
            <a:pPr algn="ctr"/>
            <a:r>
              <a:rPr lang="en-GB" sz="2200" i="1" dirty="0">
                <a:latin typeface="Kristen ITC" panose="03050502040202030202" pitchFamily="66" charset="0"/>
              </a:rPr>
              <a:t>Connor, 10</a:t>
            </a:r>
            <a:r>
              <a:rPr lang="en-GB" sz="2200" dirty="0">
                <a:latin typeface="Kristen ITC" panose="03050502040202030202" pitchFamily="66" charset="0"/>
              </a:rPr>
              <a:t>.</a:t>
            </a:r>
            <a:endParaRPr lang="en-GB" sz="2200" i="1" dirty="0">
              <a:latin typeface="Kristen ITC" panose="03050502040202030202" pitchFamily="66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A958932-C50E-4BEB-B80D-499457B580FA}"/>
              </a:ext>
            </a:extLst>
          </p:cNvPr>
          <p:cNvSpPr/>
          <p:nvPr/>
        </p:nvSpPr>
        <p:spPr>
          <a:xfrm>
            <a:off x="9462977" y="4899399"/>
            <a:ext cx="1082306" cy="427513"/>
          </a:xfrm>
          <a:prstGeom prst="rect">
            <a:avLst/>
          </a:prstGeom>
          <a:solidFill>
            <a:srgbClr val="4A9F8A"/>
          </a:solidFill>
          <a:ln>
            <a:solidFill>
              <a:srgbClr val="4A9F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E61BBEC-D099-490B-BEEE-7989F139E247}"/>
              </a:ext>
            </a:extLst>
          </p:cNvPr>
          <p:cNvSpPr/>
          <p:nvPr/>
        </p:nvSpPr>
        <p:spPr>
          <a:xfrm>
            <a:off x="51833" y="1379740"/>
            <a:ext cx="5232548" cy="657334"/>
          </a:xfrm>
          <a:prstGeom prst="rect">
            <a:avLst/>
          </a:prstGeom>
          <a:solidFill>
            <a:srgbClr val="F28D00"/>
          </a:solidFill>
          <a:ln>
            <a:solidFill>
              <a:srgbClr val="F28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/>
              <a:t>The programmes offered at Tile Barn Outdoor Centre are linked to the National Curriculum and help students to:</a:t>
            </a:r>
          </a:p>
        </p:txBody>
      </p:sp>
    </p:spTree>
    <p:extLst>
      <p:ext uri="{BB962C8B-B14F-4D97-AF65-F5344CB8AC3E}">
        <p14:creationId xmlns:p14="http://schemas.microsoft.com/office/powerpoint/2010/main" val="1363360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looking at each other&#10;&#10;Description automatically generated">
            <a:extLst>
              <a:ext uri="{FF2B5EF4-FFF2-40B4-BE49-F238E27FC236}">
                <a16:creationId xmlns:a16="http://schemas.microsoft.com/office/drawing/2014/main" id="{DF4A1D97-D27B-2D4E-A51B-EAB8198FC5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E53356C7-5A13-4954-9513-875FD18686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6308"/>
          <a:stretch/>
        </p:blipFill>
        <p:spPr>
          <a:xfrm>
            <a:off x="0" y="5918984"/>
            <a:ext cx="12192000" cy="93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866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401</Words>
  <Application>Microsoft Office PowerPoint</Application>
  <PresentationFormat>Widescreen</PresentationFormat>
  <Paragraphs>64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Kristen ITC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Cossey, Joe</dc:creator>
  <cp:lastModifiedBy>Cossey, Joe</cp:lastModifiedBy>
  <cp:revision>38</cp:revision>
  <dcterms:created xsi:type="dcterms:W3CDTF">2019-04-25T07:40:59Z</dcterms:created>
  <dcterms:modified xsi:type="dcterms:W3CDTF">2019-06-04T12:24:53Z</dcterms:modified>
</cp:coreProperties>
</file>